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304" r:id="rId3"/>
    <p:sldId id="314" r:id="rId4"/>
    <p:sldId id="305" r:id="rId5"/>
    <p:sldId id="298" r:id="rId6"/>
    <p:sldId id="377" r:id="rId7"/>
    <p:sldId id="325" r:id="rId8"/>
    <p:sldId id="326" r:id="rId9"/>
    <p:sldId id="327" r:id="rId10"/>
    <p:sldId id="329" r:id="rId11"/>
    <p:sldId id="328" r:id="rId12"/>
    <p:sldId id="330" r:id="rId13"/>
    <p:sldId id="331" r:id="rId14"/>
    <p:sldId id="332" r:id="rId15"/>
    <p:sldId id="363" r:id="rId16"/>
    <p:sldId id="333" r:id="rId17"/>
    <p:sldId id="360" r:id="rId18"/>
    <p:sldId id="334" r:id="rId19"/>
    <p:sldId id="335" r:id="rId20"/>
    <p:sldId id="336" r:id="rId21"/>
    <p:sldId id="367" r:id="rId22"/>
    <p:sldId id="337" r:id="rId23"/>
    <p:sldId id="359" r:id="rId24"/>
    <p:sldId id="338" r:id="rId25"/>
    <p:sldId id="339" r:id="rId26"/>
    <p:sldId id="340" r:id="rId27"/>
    <p:sldId id="319" r:id="rId28"/>
    <p:sldId id="361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664" autoAdjust="0"/>
    <p:restoredTop sz="50000"/>
  </p:normalViewPr>
  <p:slideViewPr>
    <p:cSldViewPr snapToGrid="0" snapToObjects="1">
      <p:cViewPr varScale="1">
        <p:scale>
          <a:sx n="54" d="100"/>
          <a:sy n="54" d="100"/>
        </p:scale>
        <p:origin x="64" y="3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D785D-FFF7-754A-A56B-779983842948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CCFB-4CA9-2448-A9BD-9026EA1E7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3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08D14-0A5B-3745-92A6-8EDFAEC769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3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8CCFB-4CA9-2448-A9BD-9026EA1E7D4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5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8CCFB-4CA9-2448-A9BD-9026EA1E7D4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06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8CCFB-4CA9-2448-A9BD-9026EA1E7D4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0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8CCFB-4CA9-2448-A9BD-9026EA1E7D4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7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8CCFB-4CA9-2448-A9BD-9026EA1E7D4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8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8CCFB-4CA9-2448-A9BD-9026EA1E7D4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2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0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0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2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6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8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5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6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4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9386-A4AA-AD49-A114-E9975006F75D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FF47F-878D-824B-A5CE-6F9D41FC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3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3.w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7" Type="http://schemas.openxmlformats.org/officeDocument/2006/relationships/oleObject" Target="../embeddings/oleObject12.bin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6"/>
          <p:cNvSpPr txBox="1">
            <a:spLocks noChangeArrowheads="1"/>
          </p:cNvSpPr>
          <p:nvPr/>
        </p:nvSpPr>
        <p:spPr bwMode="auto">
          <a:xfrm>
            <a:off x="2428391" y="1441962"/>
            <a:ext cx="7643566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7030A0"/>
                </a:solidFill>
              </a:rPr>
              <a:t>Organometallic  </a:t>
            </a:r>
            <a:r>
              <a:rPr lang="en-US" sz="4800">
                <a:solidFill>
                  <a:srgbClr val="7030A0"/>
                </a:solidFill>
              </a:rPr>
              <a:t>Chemistry- II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3906982" y="3002507"/>
            <a:ext cx="450228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IN" dirty="0">
              <a:solidFill>
                <a:srgbClr val="7030A0"/>
              </a:solidFill>
            </a:endParaRPr>
          </a:p>
          <a:p>
            <a:pPr algn="ctr"/>
            <a:endParaRPr lang="en-IN" dirty="0">
              <a:solidFill>
                <a:srgbClr val="7030A0"/>
              </a:solidFill>
            </a:endParaRPr>
          </a:p>
          <a:p>
            <a:pPr algn="ctr"/>
            <a:r>
              <a:rPr lang="en-IN" dirty="0" err="1">
                <a:solidFill>
                  <a:srgbClr val="7030A0"/>
                </a:solidFill>
              </a:rPr>
              <a:t>Dr.</a:t>
            </a:r>
            <a:r>
              <a:rPr lang="en-IN" dirty="0">
                <a:solidFill>
                  <a:srgbClr val="7030A0"/>
                </a:solidFill>
              </a:rPr>
              <a:t> Semanti Basu</a:t>
            </a:r>
            <a:endParaRPr lang="en-US" altLang="en-US" sz="4800" i="1" dirty="0">
              <a:solidFill>
                <a:srgbClr val="7030A0"/>
              </a:solidFill>
            </a:endParaRPr>
          </a:p>
          <a:p>
            <a:pPr algn="ctr"/>
            <a:r>
              <a:rPr lang="en-US" altLang="en-US" dirty="0">
                <a:solidFill>
                  <a:srgbClr val="7030A0"/>
                </a:solidFill>
              </a:rPr>
              <a:t>Assistant Professor</a:t>
            </a:r>
          </a:p>
          <a:p>
            <a:pPr algn="ctr"/>
            <a:r>
              <a:rPr lang="en-US" altLang="en-US" dirty="0">
                <a:solidFill>
                  <a:srgbClr val="7030A0"/>
                </a:solidFill>
              </a:rPr>
              <a:t>Department of Chemistry</a:t>
            </a:r>
          </a:p>
          <a:p>
            <a:pPr algn="ctr"/>
            <a:r>
              <a:rPr lang="en-US" altLang="en-US" dirty="0" err="1">
                <a:solidFill>
                  <a:srgbClr val="7030A0"/>
                </a:solidFill>
              </a:rPr>
              <a:t>Bejoy</a:t>
            </a:r>
            <a:r>
              <a:rPr lang="en-US" altLang="en-US" dirty="0">
                <a:solidFill>
                  <a:srgbClr val="7030A0"/>
                </a:solidFill>
              </a:rPr>
              <a:t> Narayan </a:t>
            </a:r>
            <a:r>
              <a:rPr lang="en-US" altLang="en-US" dirty="0" err="1">
                <a:solidFill>
                  <a:srgbClr val="7030A0"/>
                </a:solidFill>
              </a:rPr>
              <a:t>Mahavidyalaya</a:t>
            </a:r>
            <a:endParaRPr lang="en-US" altLang="en-US" dirty="0">
              <a:solidFill>
                <a:srgbClr val="7030A0"/>
              </a:solidFill>
            </a:endParaRPr>
          </a:p>
          <a:p>
            <a:pPr algn="ctr"/>
            <a:r>
              <a:rPr lang="en-US" altLang="en-US" dirty="0" err="1">
                <a:solidFill>
                  <a:srgbClr val="7030A0"/>
                </a:solidFill>
              </a:rPr>
              <a:t>Itachuna</a:t>
            </a:r>
            <a:r>
              <a:rPr lang="en-US" altLang="en-US" dirty="0">
                <a:solidFill>
                  <a:srgbClr val="7030A0"/>
                </a:solidFill>
              </a:rPr>
              <a:t>, Hooghly, W. B., India</a:t>
            </a:r>
          </a:p>
        </p:txBody>
      </p:sp>
    </p:spTree>
    <p:extLst>
      <p:ext uri="{BB962C8B-B14F-4D97-AF65-F5344CB8AC3E}">
        <p14:creationId xmlns:p14="http://schemas.microsoft.com/office/powerpoint/2010/main" val="84278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6"/>
              <p:cNvSpPr txBox="1">
                <a:spLocks noChangeArrowheads="1"/>
              </p:cNvSpPr>
              <p:nvPr/>
            </p:nvSpPr>
            <p:spPr bwMode="auto">
              <a:xfrm>
                <a:off x="252984" y="55342"/>
                <a:ext cx="11686032" cy="954107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/>
                  <a:t>Nature of HOMO and LUMO of CO: Effect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</m:oMath>
                </a14:m>
                <a:r>
                  <a:rPr lang="en-US" sz="2800" b="1" dirty="0"/>
                  <a:t>-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/>
                  <a:t>-bonding on the C-O bond order in the metal carbonyls</a:t>
                </a:r>
                <a:endParaRPr lang="en-IN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984" y="55342"/>
                <a:ext cx="11686032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095" t="-5732" b="-171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2984" y="1085422"/>
                <a:ext cx="11686032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</a:rPr>
                  <a:t>● HOMO: </a:t>
                </a:r>
                <a:r>
                  <a:rPr lang="en-US" sz="2000" b="1" dirty="0"/>
                  <a:t>We have already mentioned that the HOMO is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practically nonb</a:t>
                </a:r>
                <a:r>
                  <a:rPr lang="en-US" sz="2000" b="1" dirty="0"/>
                  <a:t>onding but a careful analysis shows that it is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weakly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antibonding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between C and O</a:t>
                </a:r>
                <a:r>
                  <a:rPr lang="en-US" sz="2000" b="1" dirty="0"/>
                  <a:t>. </a:t>
                </a:r>
              </a:p>
              <a:p>
                <a:r>
                  <a:rPr lang="en-US" sz="2000" b="1" dirty="0"/>
                  <a:t>Thus it is reasonable that the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000" b="1" dirty="0"/>
                  <a:t>-donation from the HOMO will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slightly increase the C-O bond order</a:t>
                </a:r>
                <a:r>
                  <a:rPr lang="en-US" sz="2000" b="1" dirty="0"/>
                  <a:t>. This expectation has been experimentally verified from the analysis of the unstable species like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[Ag(CO)]* </a:t>
                </a:r>
                <a:r>
                  <a:rPr lang="en-US" sz="2000" b="1" dirty="0"/>
                  <a:t>having the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C-O bond length 107.7 pm</a:t>
                </a:r>
                <a:r>
                  <a:rPr lang="en-US" sz="2000" b="1" dirty="0"/>
                  <a:t> (cf.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C-O bond length in free CO = 112.8 pm</a:t>
                </a:r>
                <a:r>
                  <a:rPr lang="en-US" sz="2000" b="1" dirty="0"/>
                  <a:t>). It should be mentioned that the slight strengthening of the C-O bond due to the o-donation from the HOMO is only noticeable when the,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metal → CO back bonding is insignificant as in the case of Ag</a:t>
                </a:r>
                <a:r>
                  <a:rPr lang="en-US" sz="2000" dirty="0">
                    <a:solidFill>
                      <a:srgbClr val="C00000"/>
                    </a:solidFill>
                  </a:rPr>
                  <a:t>+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, Au</a:t>
                </a:r>
                <a:r>
                  <a:rPr lang="en-US" sz="2000" b="1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US" sz="2000" b="1" dirty="0"/>
                  <a:t>etc. Because, the said back bonding with the LUMO (which is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000" b="1" dirty="0"/>
                  <a:t>*-MO) will weaken the C-O bond. The weak -donor property of Ag+, </a:t>
                </a:r>
                <a:r>
                  <a:rPr lang="en-US" sz="2000" b="1" dirty="0" err="1"/>
                  <a:t>Aut</a:t>
                </a:r>
                <a:r>
                  <a:rPr lang="en-US" sz="2000" b="1" dirty="0"/>
                  <a:t>, etc. is due to their high effective nuclear charge (cf. the effect of low shielding inner d- and f-electrons).</a:t>
                </a:r>
              </a:p>
              <a:p>
                <a:endParaRPr lang="en-US" sz="2000" b="1" dirty="0"/>
              </a:p>
              <a:p>
                <a:r>
                  <a:rPr lang="en-US" sz="2000" b="1" dirty="0">
                    <a:solidFill>
                      <a:srgbClr val="C00000"/>
                    </a:solidFill>
                  </a:rPr>
                  <a:t>LUMO: </a:t>
                </a:r>
                <a:r>
                  <a:rPr lang="en-US" sz="2000" b="1" dirty="0"/>
                  <a:t>This is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strongly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antibonding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between C and </a:t>
                </a:r>
                <a:r>
                  <a:rPr lang="en-US" sz="2000" b="1" dirty="0"/>
                  <a:t>O. Thus acceptance of electrons in the LUMO through the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000" b="1" dirty="0"/>
                  <a:t>-back bonding will reduce the C-O bond order. This aspect is well documented and experimentally verified.</a:t>
                </a:r>
              </a:p>
              <a:p>
                <a:endParaRPr lang="en-US" sz="2000" b="1" dirty="0">
                  <a:solidFill>
                    <a:srgbClr val="C00000"/>
                  </a:solidFill>
                </a:endParaRPr>
              </a:p>
              <a:p>
                <a:r>
                  <a:rPr lang="en-US" sz="2000" b="1" dirty="0">
                    <a:solidFill>
                      <a:srgbClr val="C00000"/>
                    </a:solidFill>
                  </a:rPr>
                  <a:t>Resultant effect on the C-O bond order: </a:t>
                </a:r>
                <a:r>
                  <a:rPr lang="en-US" sz="2000" b="1" dirty="0"/>
                  <a:t>The metal – CO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</m:oMath>
                </a14:m>
                <a:r>
                  <a:rPr lang="en-US" sz="2000" b="1" dirty="0"/>
                  <a:t>- donation involving the HOMO (which is weakly </a:t>
                </a:r>
                <a:r>
                  <a:rPr lang="en-US" sz="2000" b="1" dirty="0" err="1"/>
                  <a:t>antibonding</a:t>
                </a:r>
                <a:r>
                  <a:rPr lang="en-US" sz="2000" b="1" dirty="0"/>
                  <a:t> in nature)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slightly enhances the C-O bond order </a:t>
                </a:r>
                <a:r>
                  <a:rPr lang="en-US" sz="2000" b="1" dirty="0"/>
                  <a:t>while the metal → CO-back bonding involving the LUMO (which is strongly </a:t>
                </a:r>
                <a:r>
                  <a:rPr lang="en-US" sz="2000" b="1" dirty="0" err="1"/>
                  <a:t>antibonding</a:t>
                </a:r>
                <a:r>
                  <a:rPr lang="en-US" sz="2000" b="1" dirty="0"/>
                  <a:t> in nature)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significantly reduces the C-O bond order</a:t>
                </a:r>
                <a:r>
                  <a:rPr lang="en-US" sz="2000" b="1" dirty="0"/>
                  <a:t>. Thus in most of the stable carbonyls where n-bonding is quite efficient, the C-O bond order decreases compared to that of free CO.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84" y="1085422"/>
                <a:ext cx="11686032" cy="5632311"/>
              </a:xfrm>
              <a:prstGeom prst="rect">
                <a:avLst/>
              </a:prstGeom>
              <a:blipFill rotWithShape="0">
                <a:blip r:embed="rId4"/>
                <a:stretch>
                  <a:fillRect l="-574" t="-541" r="-104" b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38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394488" y="55342"/>
            <a:ext cx="5142467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MO </a:t>
            </a: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energy </a:t>
            </a:r>
            <a:r>
              <a:rPr lang="en-US" sz="2800" b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level diagram of CO</a:t>
            </a:r>
            <a:endParaRPr lang="en-IN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8" y="754380"/>
            <a:ext cx="7894320" cy="592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1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84504" y="750039"/>
                <a:ext cx="10515600" cy="1325563"/>
              </a:xfrm>
            </p:spPr>
            <p:txBody>
              <a:bodyPr>
                <a:normAutofit fontScale="90000"/>
              </a:bodyPr>
              <a:lstStyle/>
              <a:p>
                <a:pPr/>
                <a:br>
                  <a:rPr lang="en-US" sz="3100" b="1" i="1" dirty="0">
                    <a:latin typeface="Cambria Math" charset="0"/>
                    <a:ea typeface="Cambria Math" charset="0"/>
                    <a:cs typeface="Cambria Math" charset="0"/>
                  </a:rPr>
                </a:br>
                <a:br>
                  <a:rPr lang="en-US" sz="3100" b="1" i="1" dirty="0">
                    <a:latin typeface="Cambria Math" charset="0"/>
                    <a:ea typeface="Cambria Math" charset="0"/>
                    <a:cs typeface="Cambria Math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𝝈</m:t>
                      </m:r>
                      <m:r>
                        <a:rPr lang="en-US" sz="31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3100" b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𝐛𝐨𝐧𝐝</m:t>
                      </m:r>
                      <m:r>
                        <a:rPr lang="en-US" sz="31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: </m:t>
                      </m:r>
                      <m:r>
                        <a:rPr lang="en-US" sz="3100" b="1" dirty="0">
                          <a:latin typeface="Cambria Math" charset="0"/>
                        </a:rPr>
                        <m:t>𝐋</m:t>
                      </m:r>
                      <m:d>
                        <m:dPr>
                          <m:ctrlPr>
                            <a:rPr lang="en-US" sz="31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100" b="1" dirty="0">
                              <a:latin typeface="Cambria Math" charset="0"/>
                            </a:rPr>
                            <m:t>𝐂</m:t>
                          </m:r>
                          <m:r>
                            <a:rPr lang="en-US" sz="3100" b="1" dirty="0">
                              <a:latin typeface="Cambria Math" charset="0"/>
                            </a:rPr>
                            <m:t> </m:t>
                          </m:r>
                          <m:r>
                            <a:rPr lang="en-US" sz="3100" b="1" dirty="0">
                              <a:latin typeface="Cambria Math" charset="0"/>
                            </a:rPr>
                            <m:t>𝐥𝐨𝐧𝐞</m:t>
                          </m:r>
                          <m:r>
                            <a:rPr lang="en-US" sz="3100" b="1" dirty="0">
                              <a:latin typeface="Cambria Math" charset="0"/>
                            </a:rPr>
                            <m:t> </m:t>
                          </m:r>
                          <m:r>
                            <a:rPr lang="en-US" sz="3100" b="1" dirty="0">
                              <a:latin typeface="Cambria Math" charset="0"/>
                            </a:rPr>
                            <m:t>𝐩𝐚𝐢𝐫</m:t>
                          </m:r>
                        </m:e>
                      </m:d>
                      <m:r>
                        <a:rPr lang="is-IS" sz="3100" b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lang="en-US" sz="3100" b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𝐌</m:t>
                      </m:r>
                      <m:d>
                        <m:dPr>
                          <m:ctrlPr>
                            <a:rPr lang="en-US" sz="3100" b="1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𝐯𝐚𝐜𝐚𝐧𝐭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𝐝𝟐𝐒𝐏𝟑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𝐟𝐨𝐫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𝐎𝐡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3100" b="1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&amp;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𝐒𝐩𝟑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𝐟𝐨𝐫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𝐓𝐝</m:t>
                          </m:r>
                        </m:e>
                      </m:d>
                    </m:oMath>
                  </m:oMathPara>
                </a14:m>
                <a:br>
                  <a:rPr lang="en-US" sz="3100" b="1" i="1" dirty="0">
                    <a:latin typeface="Cambria Math" charset="0"/>
                    <a:ea typeface="Cambria Math" charset="0"/>
                    <a:cs typeface="Cambria Math" charset="0"/>
                  </a:rPr>
                </a:br>
                <a:r>
                  <a:rPr lang="en-US" sz="3100" b="1" dirty="0">
                    <a:latin typeface="Cambria Math" charset="0"/>
                    <a:ea typeface="Cambria Math" charset="0"/>
                    <a:cs typeface="Cambria Math" charset="0"/>
                  </a:rPr>
                  <a:t>since CO strong field ligand , so inner orbital complex</a:t>
                </a:r>
                <a:br>
                  <a:rPr lang="en-US" sz="3100" b="1" dirty="0"/>
                </a:br>
                <a14:m>
                  <m:oMath xmlns:m="http://schemas.openxmlformats.org/officeDocument/2006/math">
                    <m:r>
                      <a:rPr lang="en-US" sz="31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  <m:r>
                      <a:rPr lang="en-US" sz="31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𝐛𝐨𝐧𝐝</m:t>
                    </m:r>
                    <m:r>
                      <a:rPr lang="en-US" sz="31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: </m:t>
                    </m:r>
                  </m:oMath>
                </a14:m>
                <a:r>
                  <a:rPr lang="is-IS" sz="3100" b="1" dirty="0">
                    <a:ea typeface="Cambria Math" charset="0"/>
                    <a:cs typeface="Cambria Math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𝐭𝟐𝐠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)→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𝐋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𝐯𝐚𝐜𝐚𝐧𝐭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𝛑</m:t>
                    </m:r>
                    <m:r>
                      <a:rPr lang="en-US" sz="3100" b="1" baseline="30000">
                        <a:latin typeface="Cambria Math" charset="0"/>
                        <a:ea typeface="Cambria Math" charset="0"/>
                        <a:cs typeface="Cambria Math" charset="0"/>
                      </a:rPr>
                      <m:t>∗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𝐨𝐟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𝐟𝐨𝐫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𝐎𝐡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))</m:t>
                    </m:r>
                  </m:oMath>
                </a14:m>
                <a:br>
                  <a:rPr lang="en-US" sz="3100" b="1" dirty="0"/>
                </a:br>
                <a14:m>
                  <m:oMath xmlns:m="http://schemas.openxmlformats.org/officeDocument/2006/math">
                    <m:r>
                      <a:rPr lang="en-US" sz="31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  <m:r>
                      <a:rPr lang="en-US" sz="31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𝐛𝐨𝐧𝐝</m:t>
                    </m:r>
                    <m:r>
                      <a:rPr lang="en-US" sz="31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: </m:t>
                    </m:r>
                  </m:oMath>
                </a14:m>
                <a:r>
                  <a:rPr lang="is-IS" sz="3100" b="1" dirty="0">
                    <a:ea typeface="Cambria Math" charset="0"/>
                    <a:cs typeface="Cambria Math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𝐞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)→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𝐋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𝐯𝐚𝐜𝐚𝐧𝐭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𝛑</m:t>
                    </m:r>
                    <m:r>
                      <a:rPr lang="en-US" sz="3100" b="1" baseline="30000">
                        <a:latin typeface="Cambria Math" charset="0"/>
                        <a:ea typeface="Cambria Math" charset="0"/>
                        <a:cs typeface="Cambria Math" charset="0"/>
                      </a:rPr>
                      <m:t>∗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𝐨𝐟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𝐟𝐨𝐫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𝐓𝐝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))</m:t>
                    </m:r>
                  </m:oMath>
                </a14:m>
                <a:br>
                  <a:rPr lang="en-US" sz="4000" b="1" dirty="0"/>
                </a:br>
                <a:endParaRPr lang="en-US" sz="4000" b="1" baseline="30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84504" y="750039"/>
                <a:ext cx="10515600" cy="1325563"/>
              </a:xfrm>
              <a:blipFill rotWithShape="0">
                <a:blip r:embed="rId2"/>
                <a:stretch>
                  <a:fillRect l="-1217" t="-39631" b="-4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0511" y="2942613"/>
            <a:ext cx="7200900" cy="2819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4504" y="889601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1176528" y="182176"/>
                <a:ext cx="10131552" cy="461665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Schematic representation of synergistic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</m:oMath>
                </a14:m>
                <a:r>
                  <a:rPr lang="en-US" sz="2400" b="1" dirty="0"/>
                  <a:t>bonding in terminal M-CO bond</a:t>
                </a:r>
              </a:p>
            </p:txBody>
          </p:sp>
        </mc:Choice>
        <mc:Fallback xmlns=""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6528" y="182176"/>
                <a:ext cx="1013155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903" t="-10526" b="-289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31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4863973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en-US" sz="4000" b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6"/>
              <p:cNvSpPr txBox="1">
                <a:spLocks noChangeArrowheads="1"/>
              </p:cNvSpPr>
              <p:nvPr/>
            </p:nvSpPr>
            <p:spPr bwMode="auto">
              <a:xfrm>
                <a:off x="1243585" y="72455"/>
                <a:ext cx="10131552" cy="461665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Schematic representation of synergistic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400" b="1" dirty="0"/>
                  <a:t> bonding in terminal M-CO bond</a:t>
                </a:r>
              </a:p>
            </p:txBody>
          </p:sp>
        </mc:Choice>
        <mc:Fallback xmlns="">
          <p:sp>
            <p:nvSpPr>
              <p:cNvPr id="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3585" y="72455"/>
                <a:ext cx="1013155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903" t="-10526" b="-289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005" y="1591056"/>
            <a:ext cx="10971841" cy="46746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13319" y="595675"/>
                <a:ext cx="6857968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is-IS" sz="2800" b="1" dirty="0">
                    <a:ea typeface="Cambria Math" charset="0"/>
                    <a:cs typeface="Cambria Math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2800" b="1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𝐭𝟐𝐠</m:t>
                    </m:r>
                    <m:r>
                      <a:rPr lang="en-US" sz="2800" b="1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)→</m:t>
                    </m:r>
                    <m:r>
                      <a:rPr lang="en-US" sz="2800" b="1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𝐋</m:t>
                    </m:r>
                    <m:r>
                      <a:rPr lang="en-US" sz="2800" b="1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2800" b="1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𝐯𝐚𝐜𝐚𝐧𝐭</m:t>
                    </m:r>
                    <m:r>
                      <a:rPr lang="en-US" sz="2800" b="1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1" i="0">
                        <a:latin typeface="Cambria Math" charset="0"/>
                        <a:ea typeface="Cambria Math" charset="0"/>
                        <a:cs typeface="Cambria Math" charset="0"/>
                      </a:rPr>
                      <m:t>𝛑</m:t>
                    </m:r>
                    <m:r>
                      <a:rPr lang="en-US" sz="2800" b="1" i="0" baseline="30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∗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𝐨𝐟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𝐟𝐨𝐫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𝐎𝐡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))</m:t>
                    </m:r>
                  </m:oMath>
                </a14:m>
                <a:endParaRPr lang="en-US" sz="2800" b="1" dirty="0"/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: </m:t>
                    </m:r>
                  </m:oMath>
                </a14:m>
                <a:r>
                  <a:rPr lang="is-IS" sz="2800" b="1" dirty="0">
                    <a:ea typeface="Cambria Math" charset="0"/>
                    <a:cs typeface="Cambria Math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2800" b="1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𝐞</m:t>
                    </m:r>
                    <m:r>
                      <a:rPr lang="en-US" sz="28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r>
                      <a:rPr lang="is-IS" sz="28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8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𝐋</m:t>
                    </m:r>
                    <m:r>
                      <a:rPr lang="en-US" sz="28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28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𝐯𝐚𝐜𝐚𝐧𝐭</m:t>
                    </m:r>
                    <m:r>
                      <a:rPr lang="en-US" sz="28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1">
                        <a:latin typeface="Cambria Math" charset="0"/>
                        <a:ea typeface="Cambria Math" charset="0"/>
                        <a:cs typeface="Cambria Math" charset="0"/>
                      </a:rPr>
                      <m:t>𝛑</m:t>
                    </m:r>
                    <m:r>
                      <a:rPr lang="en-US" sz="2800" b="1" baseline="30000">
                        <a:latin typeface="Cambria Math" charset="0"/>
                        <a:ea typeface="Cambria Math" charset="0"/>
                        <a:cs typeface="Cambria Math" charset="0"/>
                      </a:rPr>
                      <m:t>∗</m:t>
                    </m:r>
                    <m:r>
                      <a:rPr lang="en-US" sz="2800" b="1">
                        <a:latin typeface="Cambria Math" charset="0"/>
                        <a:ea typeface="Cambria Math" charset="0"/>
                        <a:cs typeface="Cambria Math" charset="0"/>
                      </a:rPr>
                      <m:t>𝐨𝐟</m:t>
                    </m:r>
                    <m:r>
                      <a:rPr lang="en-US" sz="28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1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  <m:r>
                      <a:rPr lang="en-US" sz="2800" b="1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2800" b="1">
                        <a:latin typeface="Cambria Math" charset="0"/>
                        <a:ea typeface="Cambria Math" charset="0"/>
                        <a:cs typeface="Cambria Math" charset="0"/>
                      </a:rPr>
                      <m:t>𝐟𝐨𝐫</m:t>
                    </m:r>
                    <m:r>
                      <a:rPr lang="en-US" sz="28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𝐓𝐝</m:t>
                    </m:r>
                    <m:r>
                      <a:rPr lang="en-US" sz="2800" b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r>
                      <a:rPr lang="en-US" sz="28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is-IS" sz="2800" b="1" dirty="0">
                  <a:ea typeface="Cambria Math" charset="0"/>
                  <a:cs typeface="Cambria Math" charset="0"/>
                </a:endParaRPr>
              </a:p>
              <a:p>
                <a:endParaRPr lang="is-IS" sz="2800" b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319" y="595675"/>
                <a:ext cx="6857968" cy="1384995"/>
              </a:xfrm>
              <a:prstGeom prst="rect">
                <a:avLst/>
              </a:prstGeom>
              <a:blipFill rotWithShape="0">
                <a:blip r:embed="rId5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813319" y="626573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46767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3173" y="781090"/>
            <a:ext cx="93147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Characterization of Organometallic compounds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3600" dirty="0"/>
              <a:t>X-ray crystallography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3600" dirty="0"/>
              <a:t>Infrared spectroscopy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3600" dirty="0"/>
              <a:t>NMR spectroscopy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3600" dirty="0"/>
              <a:t>Mass spectrometry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3600" dirty="0"/>
              <a:t>Elemental analysis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3600" dirty="0"/>
              <a:t>Others</a:t>
            </a:r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02293" y="169990"/>
            <a:ext cx="7961234" cy="48013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Use of IR data to explain extent of back bonding</a:t>
            </a:r>
            <a:endParaRPr lang="en-IN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99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11"/>
          <p:cNvSpPr txBox="1">
            <a:spLocks noChangeArrowheads="1"/>
          </p:cNvSpPr>
          <p:nvPr/>
        </p:nvSpPr>
        <p:spPr bwMode="auto">
          <a:xfrm>
            <a:off x="914399" y="71250"/>
            <a:ext cx="106165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7030A0"/>
                </a:solidFill>
              </a:rPr>
              <a:t>Infrared Spectroscopy- A </a:t>
            </a:r>
            <a:r>
              <a:rPr lang="en-US" sz="3200" b="1" dirty="0" err="1">
                <a:solidFill>
                  <a:srgbClr val="7030A0"/>
                </a:solidFill>
              </a:rPr>
              <a:t>spectro</a:t>
            </a:r>
            <a:r>
              <a:rPr lang="en-US" sz="3200" b="1" dirty="0">
                <a:solidFill>
                  <a:srgbClr val="7030A0"/>
                </a:solidFill>
              </a:rPr>
              <a:t>-analytical tool in chemistry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3568" y="713858"/>
            <a:ext cx="117104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Infrared (IR) spectroscopy is one of the most common spectroscopic techniques used by organic and inorganic chemists. Simply, it is the absorption measurement of different IR frequencies by a compound positioned in the path of an IR beam. The main goal of IR spectroscopic analysis is to determine the </a:t>
            </a:r>
            <a:r>
              <a:rPr lang="en-US" sz="2400" b="1" dirty="0">
                <a:solidFill>
                  <a:srgbClr val="C00000"/>
                </a:solidFill>
              </a:rPr>
              <a:t>chemical functional groups </a:t>
            </a:r>
            <a:r>
              <a:rPr lang="en-US" sz="2400" b="1" dirty="0"/>
              <a:t>in the sample. Functional groups are identified </a:t>
            </a:r>
            <a:r>
              <a:rPr lang="en-US" sz="2400" b="1" dirty="0">
                <a:solidFill>
                  <a:srgbClr val="C00000"/>
                </a:solidFill>
              </a:rPr>
              <a:t>based on vibrational modes of the groups such a stretching, bending etc</a:t>
            </a:r>
            <a:r>
              <a:rPr lang="en-US" sz="2400" b="1" dirty="0">
                <a:solidFill>
                  <a:srgbClr val="C00000"/>
                </a:solidFill>
                <a:sym typeface="Symbol" pitchFamily="18" charset="2"/>
              </a:rPr>
              <a:t>.</a:t>
            </a:r>
            <a:r>
              <a:rPr lang="en-US" sz="2400" b="1" dirty="0">
                <a:solidFill>
                  <a:srgbClr val="C00000"/>
                </a:solidFill>
              </a:rPr>
              <a:t>  </a:t>
            </a:r>
            <a:r>
              <a:rPr lang="en-US" sz="2400" b="1" dirty="0"/>
              <a:t>Different vibrational modes absorb characteristic frequencies of IR radiation. An infrared spectrophotometer is an instrument that passes infrared light through a molecule and produces a spectrum that contains a plot of the </a:t>
            </a:r>
            <a:r>
              <a:rPr lang="en-US" sz="2400" b="1" dirty="0">
                <a:solidFill>
                  <a:srgbClr val="C00000"/>
                </a:solidFill>
              </a:rPr>
              <a:t>amount of light transmitted on the vertical axis against the wave number (in Cm</a:t>
            </a:r>
            <a:r>
              <a:rPr lang="en-US" sz="2400" b="1" baseline="30000" dirty="0">
                <a:solidFill>
                  <a:srgbClr val="C00000"/>
                </a:solidFill>
              </a:rPr>
              <a:t>-1</a:t>
            </a:r>
            <a:r>
              <a:rPr lang="en-US" sz="2400" b="1" dirty="0">
                <a:solidFill>
                  <a:srgbClr val="C00000"/>
                </a:solidFill>
              </a:rPr>
              <a:t>) of infrared radiation on the horizontal axis</a:t>
            </a:r>
            <a:r>
              <a:rPr lang="en-US" sz="2400" b="1" dirty="0"/>
              <a:t>. Absorption of radiation lowers the percentage transmittance value. </a:t>
            </a:r>
          </a:p>
        </p:txBody>
      </p:sp>
      <p:pic>
        <p:nvPicPr>
          <p:cNvPr id="4" name="Picture 6" descr="ft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46482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128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11"/>
          <p:cNvSpPr txBox="1">
            <a:spLocks noChangeArrowheads="1"/>
          </p:cNvSpPr>
          <p:nvPr/>
        </p:nvSpPr>
        <p:spPr bwMode="auto">
          <a:xfrm>
            <a:off x="2441448" y="0"/>
            <a:ext cx="7997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7030A0"/>
                </a:solidFill>
              </a:rPr>
              <a:t>Infrared Spectroscopy- A </a:t>
            </a:r>
            <a:r>
              <a:rPr lang="en-US" sz="2400" b="1" u="sng" dirty="0" err="1">
                <a:solidFill>
                  <a:srgbClr val="7030A0"/>
                </a:solidFill>
              </a:rPr>
              <a:t>spectro</a:t>
            </a:r>
            <a:r>
              <a:rPr lang="en-US" sz="2400" b="1" u="sng" dirty="0">
                <a:solidFill>
                  <a:srgbClr val="7030A0"/>
                </a:solidFill>
              </a:rPr>
              <a:t>-analytical tool in chemistry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298704" y="461665"/>
                <a:ext cx="11710416" cy="4278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/>
                  <a:t>The main goal of IR spectroscopic analysis is to determine the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chemical functional groups </a:t>
                </a:r>
                <a:r>
                  <a:rPr lang="en-US" sz="2400" b="1" dirty="0"/>
                  <a:t>in the sample. Functional groups are identified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based on vibrational modes of the groups such a stretching, bending etc</a:t>
                </a:r>
                <a:r>
                  <a:rPr lang="en-US" sz="2400" b="1" dirty="0">
                    <a:solidFill>
                      <a:srgbClr val="C00000"/>
                    </a:solidFill>
                    <a:sym typeface="Symbol" pitchFamily="18" charset="2"/>
                  </a:rPr>
                  <a:t>. </a:t>
                </a:r>
              </a:p>
              <a:p>
                <a:pPr algn="just"/>
                <a:r>
                  <a:rPr lang="en-US" sz="2400" b="1" dirty="0"/>
                  <a:t>When 2 atoms of a diatomic molecule having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different electronegativity </a:t>
                </a:r>
                <a:r>
                  <a:rPr lang="en-US" sz="2400" b="1" dirty="0"/>
                  <a:t>(ex. CO), generate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dipole moment</a:t>
                </a:r>
                <a:r>
                  <a:rPr lang="en-US" sz="2400" b="1" dirty="0"/>
                  <a:t>. Molecules with dipole moment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absorbs the radiation </a:t>
                </a:r>
                <a:r>
                  <a:rPr lang="en-US" sz="2400" b="1" dirty="0"/>
                  <a:t>from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Infra-red region</a:t>
                </a:r>
                <a:r>
                  <a:rPr lang="en-US" sz="2400" b="1" dirty="0"/>
                  <a:t>. This increase the vibrational energy within the molecule. Such molecules are IR active. Simple di-atomic linear polar molecules have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only one mode of vibration</a:t>
                </a:r>
                <a:r>
                  <a:rPr lang="en-US" sz="2400" b="1" dirty="0"/>
                  <a:t>, i.e. the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stretching and contraction of bond</a:t>
                </a:r>
                <a:r>
                  <a:rPr lang="en-US" sz="2400" b="1" dirty="0"/>
                  <a:t>. Therefore </a:t>
                </a:r>
                <a:r>
                  <a:rPr lang="en-US" sz="2400" b="1" dirty="0" err="1"/>
                  <a:t>heteronuclear</a:t>
                </a:r>
                <a:r>
                  <a:rPr lang="en-US" sz="2400" b="1" dirty="0"/>
                  <a:t> polar molecules like CO, NO, </a:t>
                </a:r>
                <a:r>
                  <a:rPr lang="en-US" sz="2400" b="1" dirty="0" err="1"/>
                  <a:t>HCl</a:t>
                </a:r>
                <a:r>
                  <a:rPr lang="en-US" sz="2400" b="1" dirty="0"/>
                  <a:t> are IR active.</a:t>
                </a:r>
              </a:p>
              <a:p>
                <a:pPr algn="just"/>
                <a:endParaRPr lang="en-US" sz="800" b="1" dirty="0"/>
              </a:p>
              <a:p>
                <a:pPr algn="just"/>
                <a:r>
                  <a:rPr lang="en-US" sz="2400" b="1" dirty="0"/>
                  <a:t>IR study provide information regarding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bond orders </a:t>
                </a:r>
                <a:r>
                  <a:rPr lang="en-US" sz="2400" b="1" dirty="0"/>
                  <a:t>of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M-C and C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𝐎</m:t>
                    </m:r>
                  </m:oMath>
                </a14:m>
                <a:r>
                  <a:rPr lang="en-US" sz="2400" b="1" dirty="0"/>
                  <a:t>bonds. The decrease in C-O bond order or force constant is estimated by frequency of vibration. </a:t>
                </a:r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04" y="461665"/>
                <a:ext cx="11710416" cy="4278094"/>
              </a:xfrm>
              <a:prstGeom prst="rect">
                <a:avLst/>
              </a:prstGeom>
              <a:blipFill>
                <a:blip r:embed="rId2"/>
                <a:stretch>
                  <a:fillRect l="-781" t="-1140" r="-781" b="-227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005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CA46D-3E1D-44EB-911F-09C562C6FF89}"/>
                  </a:ext>
                </a:extLst>
              </p:cNvPr>
              <p:cNvSpPr txBox="1"/>
              <p:nvPr/>
            </p:nvSpPr>
            <p:spPr>
              <a:xfrm>
                <a:off x="353961" y="804759"/>
                <a:ext cx="11444749" cy="4811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b="1" dirty="0">
                    <a:solidFill>
                      <a:srgbClr val="C00000"/>
                    </a:solidFill>
                  </a:rPr>
                  <a:t>Vibrational frequency in IR spectra is given by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= 1/2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g-BG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bg-BG" sz="2800" b="1" i="1" dirty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𝝁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 hz or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= 1/2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𝒄</m:t>
                    </m:r>
                    <m:rad>
                      <m:radPr>
                        <m:degHide m:val="on"/>
                        <m:ctrlP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g-BG" sz="28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bg-BG" sz="2800" b="1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𝝁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cm</a:t>
                </a:r>
                <a:r>
                  <a:rPr lang="en-US" sz="2800" b="1" baseline="30000" dirty="0">
                    <a:solidFill>
                      <a:srgbClr val="C00000"/>
                    </a:solidFill>
                  </a:rPr>
                  <a:t>-1 </a:t>
                </a:r>
              </a:p>
              <a:p>
                <a:pPr algn="just"/>
                <a:r>
                  <a:rPr lang="en-US" sz="2400" b="1" dirty="0">
                    <a:solidFill>
                      <a:srgbClr val="C00000"/>
                    </a:solidFill>
                  </a:rPr>
                  <a:t>[k= force const., </a:t>
                </a:r>
                <a14:m>
                  <m:oMath xmlns:m="http://schemas.openxmlformats.org/officeDocument/2006/math">
                    <m:r>
                      <a:rPr lang="bg-BG" sz="2400" b="1" i="1" dirty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𝝁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= reduced mass of bonded atoms with mass m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&amp; m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bg-BG" sz="2400" b="1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+ </m:t>
                    </m:r>
                    <m:f>
                      <m:fPr>
                        <m:ctrlPr>
                          <a:rPr lang="bg-BG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]</a:t>
                </a:r>
              </a:p>
              <a:p>
                <a:pPr algn="just"/>
                <a:endParaRPr lang="en-US" sz="2400" b="1" dirty="0">
                  <a:solidFill>
                    <a:srgbClr val="C00000"/>
                  </a:solidFill>
                </a:endParaRPr>
              </a:p>
              <a:p>
                <a:pPr algn="just"/>
                <a:r>
                  <a:rPr lang="en-US" sz="2400" b="1" dirty="0">
                    <a:solidFill>
                      <a:srgbClr val="C00000"/>
                    </a:solidFill>
                  </a:rPr>
                  <a:t>Frequency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𝑭𝒐𝒓𝒄𝒆</m:t>
                        </m:r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𝒄𝒐𝒏𝒔𝒕𝒂𝒏𝒕</m:t>
                        </m:r>
                      </m:e>
                    </m:rad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  <a:p>
                <a:pPr algn="just"/>
                <a:r>
                  <a:rPr lang="en-US" sz="2400" b="1" dirty="0">
                    <a:solidFill>
                      <a:srgbClr val="C00000"/>
                    </a:solidFill>
                  </a:rPr>
                  <a:t>Force constant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bond strength</a:t>
                </a:r>
              </a:p>
              <a:p>
                <a:pPr algn="just"/>
                <a:r>
                  <a:rPr lang="en-US" sz="2400" b="1" dirty="0">
                    <a:solidFill>
                      <a:srgbClr val="C00000"/>
                    </a:solidFill>
                  </a:rPr>
                  <a:t>		</a:t>
                </a:r>
                <a:r>
                  <a:rPr lang="en-US" sz="24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bond order</a:t>
                </a:r>
              </a:p>
              <a:p>
                <a:pPr algn="just"/>
                <a:r>
                  <a:rPr lang="en-US" sz="2400" b="1" dirty="0">
                    <a:solidFill>
                      <a:srgbClr val="C00000"/>
                    </a:solidFill>
                  </a:rPr>
                  <a:t>So higher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Higher bond order</a:t>
                </a:r>
              </a:p>
              <a:p>
                <a:pPr algn="just"/>
                <a:r>
                  <a:rPr lang="en-US" sz="2400" b="1" dirty="0">
                    <a:solidFill>
                      <a:srgbClr val="C00000"/>
                    </a:solidFill>
                  </a:rPr>
                  <a:t>So vibrational frequency of C-O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i="0" baseline="-2500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) gives measure of extent of back bonding</a:t>
                </a:r>
              </a:p>
              <a:p>
                <a:pPr algn="just"/>
                <a:r>
                  <a:rPr lang="en-US" sz="2400" b="1" dirty="0">
                    <a:solidFill>
                      <a:srgbClr val="C00000"/>
                    </a:solidFill>
                  </a:rPr>
                  <a:t>More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back bonding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greater e density on antibonding orbital of CO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decrease C-O bond order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lower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CA46D-3E1D-44EB-911F-09C562C6F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61" y="804759"/>
                <a:ext cx="11444749" cy="4811958"/>
              </a:xfrm>
              <a:prstGeom prst="rect">
                <a:avLst/>
              </a:prstGeom>
              <a:blipFill>
                <a:blip r:embed="rId3"/>
                <a:stretch>
                  <a:fillRect l="-799" t="-634" r="-852" b="-20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152">
            <a:extLst>
              <a:ext uri="{FF2B5EF4-FFF2-40B4-BE49-F238E27FC236}">
                <a16:creationId xmlns:a16="http://schemas.microsoft.com/office/drawing/2014/main" id="{1E67AFDA-27F9-47DE-9158-B81474C4D4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453120"/>
              </p:ext>
            </p:extLst>
          </p:nvPr>
        </p:nvGraphicFramePr>
        <p:xfrm>
          <a:off x="6316636" y="3109180"/>
          <a:ext cx="4742688" cy="63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040380" imgH="411480" progId="">
                  <p:embed/>
                </p:oleObj>
              </mc:Choice>
              <mc:Fallback>
                <p:oleObj name="CS ChemDraw Drawing" r:id="rId4" imgW="3040380" imgH="411480" progId="">
                  <p:embed/>
                  <p:pic>
                    <p:nvPicPr>
                      <p:cNvPr id="4" name="Object 152">
                        <a:extLst>
                          <a:ext uri="{FF2B5EF4-FFF2-40B4-BE49-F238E27FC236}">
                            <a16:creationId xmlns:a16="http://schemas.microsoft.com/office/drawing/2014/main" id="{1E67AFDA-27F9-47DE-9158-B81474C4D4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636" y="3109180"/>
                        <a:ext cx="4742688" cy="6396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837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10" descr="butan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24" y="461666"/>
            <a:ext cx="11982366" cy="632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11"/>
          <p:cNvSpPr txBox="1">
            <a:spLocks noChangeArrowheads="1"/>
          </p:cNvSpPr>
          <p:nvPr/>
        </p:nvSpPr>
        <p:spPr bwMode="auto">
          <a:xfrm>
            <a:off x="2441448" y="0"/>
            <a:ext cx="7997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7030A0"/>
                </a:solidFill>
              </a:rPr>
              <a:t>Infrared Spectroscopy- A </a:t>
            </a:r>
            <a:r>
              <a:rPr lang="en-US" sz="2400" b="1" u="sng" dirty="0" err="1">
                <a:solidFill>
                  <a:srgbClr val="7030A0"/>
                </a:solidFill>
              </a:rPr>
              <a:t>spectro</a:t>
            </a:r>
            <a:r>
              <a:rPr lang="en-US" sz="2400" b="1" u="sng" dirty="0">
                <a:solidFill>
                  <a:srgbClr val="7030A0"/>
                </a:solidFill>
              </a:rPr>
              <a:t>-analytical tool in chemistry </a:t>
            </a:r>
          </a:p>
        </p:txBody>
      </p:sp>
    </p:spTree>
    <p:extLst>
      <p:ext uri="{BB962C8B-B14F-4D97-AF65-F5344CB8AC3E}">
        <p14:creationId xmlns:p14="http://schemas.microsoft.com/office/powerpoint/2010/main" val="963409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11"/>
          <p:cNvSpPr txBox="1">
            <a:spLocks noChangeArrowheads="1"/>
          </p:cNvSpPr>
          <p:nvPr/>
        </p:nvSpPr>
        <p:spPr bwMode="auto">
          <a:xfrm>
            <a:off x="2441448" y="0"/>
            <a:ext cx="7997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7030A0"/>
                </a:solidFill>
              </a:rPr>
              <a:t>Infrared Spectroscopy- A </a:t>
            </a:r>
            <a:r>
              <a:rPr lang="en-US" sz="2400" b="1" u="sng" dirty="0" err="1">
                <a:solidFill>
                  <a:srgbClr val="7030A0"/>
                </a:solidFill>
              </a:rPr>
              <a:t>spectro</a:t>
            </a:r>
            <a:r>
              <a:rPr lang="en-US" sz="2400" b="1" u="sng" dirty="0">
                <a:solidFill>
                  <a:srgbClr val="7030A0"/>
                </a:solidFill>
              </a:rPr>
              <a:t>-analytical tool in chemistry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"/>
              <p:cNvSpPr txBox="1">
                <a:spLocks noChangeArrowheads="1"/>
              </p:cNvSpPr>
              <p:nvPr/>
            </p:nvSpPr>
            <p:spPr bwMode="auto">
              <a:xfrm>
                <a:off x="493776" y="439635"/>
                <a:ext cx="11301984" cy="5497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C00000"/>
                    </a:solidFill>
                  </a:rPr>
                  <a:t>ΔE = E</a:t>
                </a:r>
                <a:r>
                  <a:rPr lang="en-US" sz="36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3600" b="1" dirty="0">
                    <a:solidFill>
                      <a:srgbClr val="C00000"/>
                    </a:solidFill>
                  </a:rPr>
                  <a:t> – E</a:t>
                </a:r>
                <a:r>
                  <a:rPr lang="en-US" sz="3600" b="1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3600" b="1" dirty="0">
                    <a:solidFill>
                      <a:srgbClr val="C00000"/>
                    </a:solidFill>
                  </a:rPr>
                  <a:t> = </a:t>
                </a:r>
                <a:r>
                  <a:rPr lang="en-US" sz="3600" b="1" dirty="0" err="1">
                    <a:solidFill>
                      <a:srgbClr val="C00000"/>
                    </a:solidFill>
                  </a:rPr>
                  <a:t>hΔν</a:t>
                </a:r>
                <a:r>
                  <a:rPr lang="en-US" sz="36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𝒉𝒄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𝜟𝝀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 = </a:t>
                </a:r>
                <a:r>
                  <a:rPr lang="en-US" sz="3600" b="1" dirty="0" err="1">
                    <a:solidFill>
                      <a:srgbClr val="C00000"/>
                    </a:solidFill>
                  </a:rPr>
                  <a:t>hcΔ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𝝂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ffectLst/>
                  </a:rPr>
                  <a:t>, So E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C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acc>
                      <m:accPr>
                        <m:chr m:val="̅"/>
                        <m:ctrlP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𝝂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 (in cm</a:t>
                </a:r>
                <a:r>
                  <a:rPr lang="en-US" sz="3600" b="1" baseline="30000" dirty="0">
                    <a:solidFill>
                      <a:srgbClr val="C00000"/>
                    </a:solidFill>
                  </a:rPr>
                  <a:t>-1</a:t>
                </a:r>
                <a:r>
                  <a:rPr lang="en-US" sz="3600" b="1" dirty="0">
                    <a:solidFill>
                      <a:srgbClr val="C00000"/>
                    </a:solidFill>
                  </a:rPr>
                  <a:t>)</a:t>
                </a:r>
              </a:p>
              <a:p>
                <a:pPr algn="just"/>
                <a:r>
                  <a:rPr lang="en-US" sz="2800" b="1" dirty="0"/>
                  <a:t>IR stretching frequency as </a:t>
                </a:r>
                <a:r>
                  <a:rPr lang="en-US" sz="2800" b="1" dirty="0" err="1"/>
                  <a:t>diagonestic</a:t>
                </a:r>
                <a:r>
                  <a:rPr lang="en-US" sz="2800" b="1" dirty="0"/>
                  <a:t> tool to identify </a:t>
                </a:r>
                <a:r>
                  <a:rPr lang="en-US" sz="2800" b="1" dirty="0" err="1"/>
                  <a:t>ligational</a:t>
                </a:r>
                <a:r>
                  <a:rPr lang="en-US" sz="2800" b="1" dirty="0"/>
                  <a:t> motifs, i.e. terminal or bridging CO, single or double or triple bridge CO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800" b="1" i="0" baseline="-2500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(in free CO) &gt;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8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(in terminal CO) &gt;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8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(in </a:t>
                </a:r>
                <a14:m>
                  <m:oMath xmlns:m="http://schemas.openxmlformats.org/officeDocument/2006/math">
                    <m:r>
                      <a:rPr lang="en-US" sz="2800" b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𝛍</m:t>
                    </m:r>
                    <m:r>
                      <a:rPr lang="en-US" sz="28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𝟐</m:t>
                    </m:r>
                    <m:r>
                      <a:rPr lang="en-US" sz="28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8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) &gt;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8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(in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𝛍</m:t>
                    </m:r>
                    <m:r>
                      <a:rPr lang="en-US" sz="2800" b="1" i="0" baseline="-2500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𝟑</m:t>
                    </m:r>
                    <m:r>
                      <a:rPr lang="en-US" sz="28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8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) </a:t>
                </a:r>
              </a:p>
              <a:p>
                <a:pPr algn="just"/>
                <a:r>
                  <a:rPr lang="en-US" sz="2800" b="1" dirty="0">
                    <a:solidFill>
                      <a:schemeClr val="tx1"/>
                    </a:solidFill>
                  </a:rPr>
                  <a:t>2143 cm</a:t>
                </a:r>
                <a:r>
                  <a:rPr lang="en-US" sz="2800" b="1" baseline="30000" dirty="0">
                    <a:solidFill>
                      <a:schemeClr val="tx1"/>
                    </a:solidFill>
                  </a:rPr>
                  <a:t>-1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(C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≡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O)	M=C=O (2e-2c)	 	(3c-2e)		(4c-2e)</a:t>
                </a:r>
              </a:p>
              <a:p>
                <a:pPr algn="just"/>
                <a:endParaRPr lang="en-US" sz="2800" b="1" dirty="0">
                  <a:solidFill>
                    <a:schemeClr val="tx1"/>
                  </a:solidFill>
                </a:endParaRPr>
              </a:p>
              <a:p>
                <a:pPr algn="just"/>
                <a:endParaRPr lang="en-US" sz="2800" b="1" baseline="30000" dirty="0"/>
              </a:p>
              <a:p>
                <a:pPr algn="just"/>
                <a:endParaRPr lang="en-US" sz="2800" b="1" baseline="30000" dirty="0"/>
              </a:p>
              <a:p>
                <a:pPr algn="just"/>
                <a:endParaRPr lang="en-US" sz="2800" b="1" baseline="30000" dirty="0"/>
              </a:p>
              <a:p>
                <a:pPr algn="just"/>
                <a:endParaRPr lang="en-US" sz="2800" b="1" dirty="0"/>
              </a:p>
              <a:p>
                <a:pPr algn="just"/>
                <a:endParaRPr lang="en-US" sz="2800" b="1" dirty="0"/>
              </a:p>
              <a:p>
                <a:pPr algn="just"/>
                <a:endParaRPr lang="en-US" sz="2800" b="1" dirty="0"/>
              </a:p>
              <a:p>
                <a:pPr algn="just"/>
                <a:endParaRPr lang="en-US" sz="2800" b="1" dirty="0"/>
              </a:p>
            </p:txBody>
          </p:sp>
        </mc:Choice>
        <mc:Fallback xmlns="">
          <p:sp>
            <p:nvSpPr>
              <p:cNvPr id="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776" y="439635"/>
                <a:ext cx="11301984" cy="5497146"/>
              </a:xfrm>
              <a:prstGeom prst="rect">
                <a:avLst/>
              </a:prstGeom>
              <a:blipFill rotWithShape="0">
                <a:blip r:embed="rId3"/>
                <a:stretch>
                  <a:fillRect l="-1618" r="-107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54680" y="2880360"/>
          <a:ext cx="77597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975860" imgH="1516380" progId="">
                  <p:embed/>
                </p:oleObj>
              </mc:Choice>
              <mc:Fallback>
                <p:oleObj name="CS ChemDraw Drawing" r:id="rId4" imgW="4975860" imgH="1516380" progId="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680" y="2880360"/>
                        <a:ext cx="7759700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8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Text Box 4"/>
              <p:cNvSpPr txBox="1">
                <a:spLocks noChangeArrowheads="1"/>
              </p:cNvSpPr>
              <p:nvPr/>
            </p:nvSpPr>
            <p:spPr bwMode="auto">
              <a:xfrm>
                <a:off x="384048" y="633985"/>
                <a:ext cx="11521440" cy="1931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71475" indent="-371475"/>
                <a:r>
                  <a:rPr lang="en-US" sz="3200" b="1" dirty="0">
                    <a:solidFill>
                      <a:srgbClr val="C00000"/>
                    </a:solidFill>
                  </a:rPr>
                  <a:t>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𝒏</m:t>
                            </m:r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𝒙</m:t>
                            </m:r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𝟏𝟖</m:t>
                            </m:r>
                          </m:e>
                        </m:d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𝑨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; N</a:t>
                </a:r>
                <a:r>
                  <a:rPr lang="en-US" sz="2400" b="1" dirty="0"/>
                  <a:t> is total number of M-M bonds,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𝑛</a:t>
                </a:r>
                <a:r>
                  <a:rPr lang="en-US" sz="2400" b="1" dirty="0"/>
                  <a:t> is the number of metal atoms in the complex.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𝐴 </a:t>
                </a:r>
                <a:r>
                  <a:rPr lang="en-US" sz="2400" b="1" dirty="0"/>
                  <a:t>is the total valence electrons (TVE) of the complex. (which is sum of valence electrons of the metal and the electrons gained from each ligand)</a:t>
                </a:r>
              </a:p>
              <a:p>
                <a:pPr marL="371475" indent="-371475"/>
                <a:endParaRPr lang="en-US" sz="2400" dirty="0"/>
              </a:p>
            </p:txBody>
          </p:sp>
        </mc:Choice>
        <mc:Fallback xmlns="">
          <p:sp>
            <p:nvSpPr>
              <p:cNvPr id="112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048" y="633985"/>
                <a:ext cx="11521440" cy="1931619"/>
              </a:xfrm>
              <a:prstGeom prst="rect">
                <a:avLst/>
              </a:prstGeom>
              <a:blipFill rotWithShape="0">
                <a:blip r:embed="rId3"/>
                <a:stretch>
                  <a:fillRect l="-132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755648" y="152401"/>
            <a:ext cx="8339328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How to determine the total number of metal - metal bonds </a:t>
            </a:r>
          </a:p>
        </p:txBody>
      </p:sp>
      <p:sp>
        <p:nvSpPr>
          <p:cNvPr id="11270" name="Rectangle 19"/>
          <p:cNvSpPr>
            <a:spLocks noChangeArrowheads="1"/>
          </p:cNvSpPr>
          <p:nvPr/>
        </p:nvSpPr>
        <p:spPr bwMode="auto">
          <a:xfrm>
            <a:off x="3009901" y="20907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IN"/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488275"/>
              </p:ext>
            </p:extLst>
          </p:nvPr>
        </p:nvGraphicFramePr>
        <p:xfrm>
          <a:off x="10094976" y="3270671"/>
          <a:ext cx="723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793750" imgH="552450" progId="">
                  <p:embed/>
                </p:oleObj>
              </mc:Choice>
              <mc:Fallback>
                <p:oleObj name="CS ChemDraw Drawing" r:id="rId4" imgW="793750" imgH="552450" progId="">
                  <p:embed/>
                  <p:pic>
                    <p:nvPicPr>
                      <p:cNvPr id="1126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4976" y="3270671"/>
                        <a:ext cx="7239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26"/>
          <p:cNvSpPr>
            <a:spLocks noChangeArrowheads="1"/>
          </p:cNvSpPr>
          <p:nvPr/>
        </p:nvSpPr>
        <p:spPr bwMode="auto">
          <a:xfrm>
            <a:off x="3009901" y="20907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IN"/>
          </a:p>
        </p:txBody>
      </p:sp>
      <p:graphicFrame>
        <p:nvGraphicFramePr>
          <p:cNvPr id="112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230810"/>
              </p:ext>
            </p:extLst>
          </p:nvPr>
        </p:nvGraphicFramePr>
        <p:xfrm>
          <a:off x="10094976" y="3996830"/>
          <a:ext cx="6191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895350" imgH="867833" progId="">
                  <p:embed/>
                </p:oleObj>
              </mc:Choice>
              <mc:Fallback>
                <p:oleObj name="CS ChemDraw Drawing" r:id="rId6" imgW="895350" imgH="867833" progId="">
                  <p:embed/>
                  <p:pic>
                    <p:nvPicPr>
                      <p:cNvPr id="1126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4976" y="3996830"/>
                        <a:ext cx="61912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Group 2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996357"/>
              </p:ext>
            </p:extLst>
          </p:nvPr>
        </p:nvGraphicFramePr>
        <p:xfrm>
          <a:off x="192023" y="2356724"/>
          <a:ext cx="11064241" cy="3965258"/>
        </p:xfrm>
        <a:graphic>
          <a:graphicData uri="http://schemas.openxmlformats.org/drawingml/2006/table">
            <a:tbl>
              <a:tblPr/>
              <a:tblGrid>
                <a:gridCol w="2457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2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Molecule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TVE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GB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(18 × </a:t>
                      </a:r>
                      <a:r>
                        <a:rPr kumimoji="0" lang="en-GB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– </a:t>
                      </a:r>
                      <a:r>
                        <a:rPr kumimoji="0" lang="en-GB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M–M bonds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Bonds per metal (18-A/n)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Basic geometry of metal atoms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</a:t>
                      </a:r>
                      <a:r>
                        <a:rPr kumimoji="0" lang="en-GB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(CO)</a:t>
                      </a:r>
                      <a:r>
                        <a:rPr kumimoji="0" lang="en-GB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(3x8)+(12x2)=48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(18x3)=54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– 48 = 6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6/2 = 3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48/3 = 16; 2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en-GB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(CO)</a:t>
                      </a:r>
                      <a:r>
                        <a:rPr kumimoji="0" lang="en-GB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(4x9)+(12x2)=60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– 60 = 12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12/2 = 6 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60/4 = 15; 3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[η</a:t>
                      </a:r>
                      <a:r>
                        <a:rPr kumimoji="0" lang="en-GB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-CpMo(CO)</a:t>
                      </a:r>
                      <a:r>
                        <a:rPr kumimoji="0" lang="en-GB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r>
                        <a:rPr kumimoji="0" lang="en-GB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 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– 30 = 6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6/2 = 3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30/2 = 15; 3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Mo≡Mo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</a:t>
                      </a:r>
                      <a:r>
                        <a:rPr kumimoji="0" lang="en-GB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-C</a:t>
                      </a:r>
                      <a:r>
                        <a:rPr kumimoji="0" lang="en-GB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4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H</a:t>
                      </a:r>
                      <a:r>
                        <a:rPr kumimoji="0" lang="en-GB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4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)</a:t>
                      </a:r>
                      <a:r>
                        <a:rPr kumimoji="0" lang="en-GB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Fe</a:t>
                      </a:r>
                      <a:r>
                        <a:rPr kumimoji="0" lang="en-GB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(CO)</a:t>
                      </a:r>
                      <a:r>
                        <a:rPr kumimoji="0" lang="en-GB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3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– 30 = 6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6/2 = 3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30/2 = 15; 3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Fe≡Fe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</a:t>
                      </a:r>
                      <a:r>
                        <a:rPr kumimoji="0" lang="en-GB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(CO)</a:t>
                      </a:r>
                      <a:r>
                        <a:rPr kumimoji="0" lang="en-GB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(2x8)+(9x2)=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(2x18)=36, 36 – 34 = 2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2/2 = 1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34/2 = 17; 1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Fe–Fe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866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5"/>
          <p:cNvSpPr>
            <a:spLocks noChangeArrowheads="1"/>
          </p:cNvSpPr>
          <p:nvPr/>
        </p:nvSpPr>
        <p:spPr bwMode="auto">
          <a:xfrm>
            <a:off x="1524001" y="12678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2057400" y="1143000"/>
          <a:ext cx="77597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975860" imgH="1516380" progId="">
                  <p:embed/>
                </p:oleObj>
              </mc:Choice>
              <mc:Fallback>
                <p:oleObj name="CS ChemDraw Drawing" r:id="rId2" imgW="4975860" imgH="1516380" progId="">
                  <p:embed/>
                  <p:pic>
                    <p:nvPicPr>
                      <p:cNvPr id="71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43000"/>
                        <a:ext cx="7759700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438400" y="4495800"/>
          <a:ext cx="16002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045464" imgH="832104" progId="">
                  <p:embed/>
                </p:oleObj>
              </mc:Choice>
              <mc:Fallback>
                <p:oleObj name="CS ChemDraw Drawing" r:id="rId4" imgW="1045464" imgH="832104" progId="">
                  <p:embed/>
                  <p:pic>
                    <p:nvPicPr>
                      <p:cNvPr id="71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95800"/>
                        <a:ext cx="1600200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4879975" y="4421188"/>
          <a:ext cx="243205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895424" imgH="965633" progId="">
                  <p:embed/>
                </p:oleObj>
              </mc:Choice>
              <mc:Fallback>
                <p:oleObj name="CS ChemDraw Drawing" r:id="rId6" imgW="1895424" imgH="965633" progId="">
                  <p:embed/>
                  <p:pic>
                    <p:nvPicPr>
                      <p:cNvPr id="71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5" y="4421188"/>
                        <a:ext cx="2432050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8077200" y="4038600"/>
          <a:ext cx="2057400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434084" imgH="1350264" progId="">
                  <p:embed/>
                </p:oleObj>
              </mc:Choice>
              <mc:Fallback>
                <p:oleObj name="CS ChemDraw Drawing" r:id="rId8" imgW="1434084" imgH="1350264" progId="">
                  <p:embed/>
                  <p:pic>
                    <p:nvPicPr>
                      <p:cNvPr id="71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038600"/>
                        <a:ext cx="2057400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8610600" y="6172201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A50021"/>
                </a:solidFill>
              </a:rPr>
              <a:t>1620</a:t>
            </a:r>
            <a:r>
              <a:rPr lang="en-US"/>
              <a:t> cm-1</a:t>
            </a:r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5105400" y="6096001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2018, </a:t>
            </a:r>
            <a:r>
              <a:rPr lang="en-US" b="1">
                <a:solidFill>
                  <a:srgbClr val="A50021"/>
                </a:solidFill>
              </a:rPr>
              <a:t>1826</a:t>
            </a:r>
            <a:r>
              <a:rPr lang="en-US"/>
              <a:t> cm-1</a:t>
            </a:r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2514600" y="6172201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A50021"/>
                </a:solidFill>
              </a:rPr>
              <a:t>2000</a:t>
            </a:r>
            <a:r>
              <a:rPr lang="en-US"/>
              <a:t> cm-1</a:t>
            </a:r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3886200" y="381001"/>
            <a:ext cx="45720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Terminal versus bridging carbonyls</a:t>
            </a:r>
          </a:p>
        </p:txBody>
      </p:sp>
    </p:spTree>
    <p:extLst>
      <p:ext uri="{BB962C8B-B14F-4D97-AF65-F5344CB8AC3E}">
        <p14:creationId xmlns:p14="http://schemas.microsoft.com/office/powerpoint/2010/main" val="52568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Text Box 4"/>
          <p:cNvSpPr txBox="1">
            <a:spLocks noChangeArrowheads="1"/>
          </p:cNvSpPr>
          <p:nvPr/>
        </p:nvSpPr>
        <p:spPr bwMode="auto">
          <a:xfrm>
            <a:off x="3124200" y="381001"/>
            <a:ext cx="62484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Infrared Spectroscopy- Spectra of Metal Carbonyls  </a:t>
            </a:r>
          </a:p>
        </p:txBody>
      </p:sp>
      <p:pic>
        <p:nvPicPr>
          <p:cNvPr id="16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90601"/>
            <a:ext cx="60960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052888"/>
            <a:ext cx="55626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3886200" y="1905000"/>
          <a:ext cx="16065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606680" imgH="857880" progId="ChemDraw.Document.6.0">
                  <p:embed/>
                </p:oleObj>
              </mc:Choice>
              <mc:Fallback>
                <p:oleObj name="CS ChemDraw Drawing" r:id="rId4" imgW="1606680" imgH="857880" progId="ChemDraw.Document.6.0">
                  <p:embed/>
                  <p:pic>
                    <p:nvPicPr>
                      <p:cNvPr id="163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05000"/>
                        <a:ext cx="16065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3886200" y="4572001"/>
          <a:ext cx="18176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818000" imgH="917640" progId="ChemDraw.Document.6.0">
                  <p:embed/>
                </p:oleObj>
              </mc:Choice>
              <mc:Fallback>
                <p:oleObj name="CS ChemDraw Drawing" r:id="rId6" imgW="1818000" imgH="917640" progId="ChemDraw.Document.6.0">
                  <p:embed/>
                  <p:pic>
                    <p:nvPicPr>
                      <p:cNvPr id="163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572001"/>
                        <a:ext cx="18176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20200" y="2438400"/>
            <a:ext cx="144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range in which the band appears decides bridging or terminal .</a:t>
            </a:r>
          </a:p>
          <a:p>
            <a:endParaRPr lang="en-US" sz="1200" dirty="0"/>
          </a:p>
          <a:p>
            <a:r>
              <a:rPr lang="en-US" sz="1200" dirty="0"/>
              <a:t>The number of bands is only related to the symmetry of the molecule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7010400" y="4495800"/>
            <a:ext cx="838200" cy="228600"/>
          </a:xfrm>
          <a:prstGeom prst="wedgeRectCallout">
            <a:avLst>
              <a:gd name="adj1" fmla="val -105681"/>
              <a:gd name="adj2" fmla="val 29280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bridging</a:t>
            </a:r>
            <a:endParaRPr lang="en-US" sz="1400" baseline="30000" dirty="0">
              <a:latin typeface="Arial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4800600" y="5638800"/>
            <a:ext cx="838200" cy="152400"/>
          </a:xfrm>
          <a:prstGeom prst="wedgeRectCallout">
            <a:avLst>
              <a:gd name="adj1" fmla="val 103685"/>
              <a:gd name="adj2" fmla="val -28901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aseline="30000" dirty="0">
                <a:latin typeface="Arial" charset="0"/>
              </a:rPr>
              <a:t>terminal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5029200" y="2971800"/>
            <a:ext cx="838200" cy="152400"/>
          </a:xfrm>
          <a:prstGeom prst="wedgeRectCallout">
            <a:avLst>
              <a:gd name="adj1" fmla="val 103685"/>
              <a:gd name="adj2" fmla="val -28901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aseline="30000" dirty="0">
                <a:latin typeface="Arial" charset="0"/>
              </a:rPr>
              <a:t>terminal</a:t>
            </a:r>
          </a:p>
        </p:txBody>
      </p:sp>
    </p:spTree>
    <p:extLst>
      <p:ext uri="{BB962C8B-B14F-4D97-AF65-F5344CB8AC3E}">
        <p14:creationId xmlns:p14="http://schemas.microsoft.com/office/powerpoint/2010/main" val="214130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11"/>
          <p:cNvSpPr txBox="1">
            <a:spLocks noChangeArrowheads="1"/>
          </p:cNvSpPr>
          <p:nvPr/>
        </p:nvSpPr>
        <p:spPr bwMode="auto">
          <a:xfrm>
            <a:off x="2441448" y="0"/>
            <a:ext cx="7997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7030A0"/>
                </a:solidFill>
              </a:rPr>
              <a:t>Coordinating </a:t>
            </a:r>
            <a:r>
              <a:rPr lang="en-US" sz="2400" b="1" u="sng" dirty="0" err="1">
                <a:solidFill>
                  <a:srgbClr val="7030A0"/>
                </a:solidFill>
              </a:rPr>
              <a:t>Behaviours</a:t>
            </a:r>
            <a:r>
              <a:rPr lang="en-US" sz="2400" b="1" u="sng" dirty="0">
                <a:solidFill>
                  <a:srgbClr val="7030A0"/>
                </a:solidFill>
              </a:rPr>
              <a:t> of the CO group in Carbonyls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4320" y="461665"/>
                <a:ext cx="11576304" cy="6186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AutoNum type="arabicPeriod"/>
                </a:pPr>
                <a:r>
                  <a:rPr lang="en-US" sz="2400" b="1" dirty="0"/>
                  <a:t>Terminal CO group: 2e donor ligand</a:t>
                </a:r>
              </a:p>
              <a:p>
                <a:pPr marL="342900" indent="-342900">
                  <a:spcBef>
                    <a:spcPct val="50000"/>
                  </a:spcBef>
                  <a:buFontTx/>
                  <a:buAutoNum type="arabicPeriod"/>
                </a:pPr>
                <a:r>
                  <a:rPr lang="en-US" sz="2400" b="1" dirty="0"/>
                  <a:t> Bridging CO group: 2 types, doubly bridge (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𝛍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𝟐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/>
                  <a:t>) &amp; triply bridge (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𝛍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𝟑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/>
                  <a:t>) (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4c-2e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bonding</a:t>
                </a:r>
                <a:r>
                  <a:rPr lang="en-US" sz="2400" b="1" dirty="0"/>
                  <a:t>) ex. [Rh6(CO)12]. 2 types doubly &amp; triply bridge: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Symmetric</a:t>
                </a:r>
                <a:r>
                  <a:rPr lang="en-US" sz="2400" b="1" dirty="0"/>
                  <a:t> ex: Mn</a:t>
                </a:r>
                <a:r>
                  <a:rPr lang="en-US" sz="2400" b="1" baseline="-25000" dirty="0"/>
                  <a:t>2</a:t>
                </a:r>
                <a:r>
                  <a:rPr lang="en-US" sz="2400" b="1" dirty="0"/>
                  <a:t>(CO)</a:t>
                </a:r>
                <a:r>
                  <a:rPr lang="en-US" sz="2400" b="1" baseline="-25000" dirty="0"/>
                  <a:t>10</a:t>
                </a:r>
                <a:r>
                  <a:rPr lang="en-US" sz="2400" b="1" dirty="0"/>
                  <a:t>(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𝛍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𝟐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/>
                  <a:t>) &amp;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Unsymmetric</a:t>
                </a:r>
                <a:r>
                  <a:rPr lang="en-US" sz="2400" b="1" dirty="0"/>
                  <a:t> ex. Fe</a:t>
                </a:r>
                <a:r>
                  <a:rPr lang="en-US" sz="2400" b="1" baseline="-25000" dirty="0"/>
                  <a:t>3</a:t>
                </a:r>
                <a:r>
                  <a:rPr lang="en-US" sz="2400" b="1" dirty="0"/>
                  <a:t>(CO)</a:t>
                </a:r>
                <a:r>
                  <a:rPr lang="en-US" sz="2400" b="1" baseline="-25000" dirty="0"/>
                  <a:t>10</a:t>
                </a:r>
                <a:r>
                  <a:rPr lang="en-US" sz="2400" b="1" dirty="0"/>
                  <a:t> (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𝛍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𝟐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/>
                  <a:t>). Triply bridging CO gr are described as the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apical bridging</a:t>
                </a:r>
                <a:r>
                  <a:rPr lang="en-US" sz="2400" b="1" dirty="0"/>
                  <a:t>.</a:t>
                </a:r>
              </a:p>
              <a:p>
                <a:pPr marL="342900" indent="-342900">
                  <a:spcBef>
                    <a:spcPct val="50000"/>
                  </a:spcBef>
                  <a:buFontTx/>
                  <a:buAutoNum type="arabicPeriod"/>
                </a:pPr>
                <a:r>
                  <a:rPr lang="en-US" sz="2400" b="1" dirty="0"/>
                  <a:t>Side on bonding by the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𝛑</m:t>
                    </m:r>
                    <m:r>
                      <a:rPr lang="en-US" sz="24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4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𝐞𝐥𝐞𝐜𝐭𝐫𝐨𝐧𝐬</m:t>
                    </m:r>
                    <m:r>
                      <a:rPr lang="en-US" sz="24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4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𝐨𝐟</m:t>
                    </m:r>
                    <m:r>
                      <a:rPr lang="en-US" sz="24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4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>
                    <a:ea typeface="Cambria Math" charset="0"/>
                    <a:cs typeface="Cambria Math" charset="0"/>
                  </a:rPr>
                  <a:t>: </a:t>
                </a:r>
              </a:p>
              <a:p>
                <a:pPr marL="342900" indent="-342900">
                  <a:spcBef>
                    <a:spcPct val="50000"/>
                  </a:spcBef>
                  <a:buFontTx/>
                  <a:buAutoNum type="arabicPeriod"/>
                </a:pPr>
                <a:endParaRPr lang="en-US" sz="2400" b="1" dirty="0">
                  <a:ea typeface="Cambria Math" charset="0"/>
                  <a:cs typeface="Cambria Math" charset="0"/>
                </a:endParaRPr>
              </a:p>
              <a:p>
                <a:pPr marL="342900" indent="-342900">
                  <a:spcBef>
                    <a:spcPct val="50000"/>
                  </a:spcBef>
                  <a:buFontTx/>
                  <a:buAutoNum type="arabicPeriod"/>
                </a:pPr>
                <a:endParaRPr lang="en-US" sz="2400" b="1" dirty="0">
                  <a:ea typeface="Cambria Math" charset="0"/>
                  <a:cs typeface="Cambria Math" charset="0"/>
                </a:endParaRPr>
              </a:p>
              <a:p>
                <a:pPr marL="342900" indent="-342900">
                  <a:spcBef>
                    <a:spcPct val="50000"/>
                  </a:spcBef>
                  <a:buFontTx/>
                  <a:buAutoNum type="arabicPeriod"/>
                </a:pPr>
                <a:endParaRPr lang="en-US" sz="2400" b="1" dirty="0">
                  <a:ea typeface="Cambria Math" charset="0"/>
                  <a:cs typeface="Cambria Math" charset="0"/>
                </a:endParaRPr>
              </a:p>
              <a:p>
                <a:pPr marL="342900" indent="-342900">
                  <a:spcBef>
                    <a:spcPct val="50000"/>
                  </a:spcBef>
                  <a:buFontTx/>
                  <a:buAutoNum type="arabicPeriod"/>
                </a:pPr>
                <a:r>
                  <a:rPr lang="en-US" sz="2400" b="1" dirty="0"/>
                  <a:t>Semi bridging: </a:t>
                </a:r>
                <a:r>
                  <a:rPr lang="en-US" sz="2400" b="1" dirty="0" err="1"/>
                  <a:t>Unsymmetric</a:t>
                </a:r>
                <a:r>
                  <a:rPr lang="en-US" sz="2400" b="1" dirty="0"/>
                  <a:t> doubly bridge (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𝛍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𝟐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/>
                  <a:t>) ex. Os</a:t>
                </a:r>
                <a:r>
                  <a:rPr lang="en-US" sz="2400" b="1" baseline="-25000" dirty="0"/>
                  <a:t>4</a:t>
                </a:r>
                <a:r>
                  <a:rPr lang="en-US" sz="2400" b="1" dirty="0"/>
                  <a:t>(CO)</a:t>
                </a:r>
                <a:r>
                  <a:rPr lang="en-US" sz="2400" b="1" baseline="-25000" dirty="0"/>
                  <a:t>14</a:t>
                </a:r>
                <a:r>
                  <a:rPr lang="en-US" sz="2400" b="1" dirty="0"/>
                  <a:t>)</a:t>
                </a:r>
              </a:p>
              <a:p>
                <a:pPr marL="342900" indent="-342900">
                  <a:spcBef>
                    <a:spcPct val="50000"/>
                  </a:spcBef>
                  <a:buFontTx/>
                  <a:buAutoNum type="arabicPeriod"/>
                </a:pPr>
                <a:r>
                  <a:rPr lang="en-US" sz="2400" b="1" dirty="0"/>
                  <a:t>Bonding of CO through O: ex.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Unstable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isocarbonyl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(carbonyl)gold, COAu</a:t>
                </a:r>
                <a:r>
                  <a:rPr lang="en-US" sz="2400" b="1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CO</a:t>
                </a:r>
                <a:r>
                  <a:rPr lang="en-US" sz="2400" b="1" dirty="0"/>
                  <a:t>. Str. Has been suggested from spectroscopic data &amp; X-ray </a:t>
                </a:r>
                <a:r>
                  <a:rPr lang="en-US" sz="2400" b="1" dirty="0" err="1"/>
                  <a:t>difraction</a:t>
                </a:r>
                <a:r>
                  <a:rPr lang="en-US" sz="2400" b="1" dirty="0"/>
                  <a:t> study. Condensation of Au with excess CO in a noble gas matrix (matrix isolation) at very low temp. produces it.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461665"/>
                <a:ext cx="11576304" cy="6186309"/>
              </a:xfrm>
              <a:prstGeom prst="rect">
                <a:avLst/>
              </a:prstGeom>
              <a:blipFill rotWithShape="0">
                <a:blip r:embed="rId2"/>
                <a:stretch>
                  <a:fillRect l="-843" t="-985" r="-105" b="-1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154459" y="2662802"/>
            <a:ext cx="6043637" cy="1945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153113" y="3108958"/>
            <a:ext cx="6001346" cy="14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8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5">
            <a:extLst>
              <a:ext uri="{FF2B5EF4-FFF2-40B4-BE49-F238E27FC236}">
                <a16:creationId xmlns:a16="http://schemas.microsoft.com/office/drawing/2014/main" id="{2C828952-5A1D-437E-A29A-5A359A044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315" y="472876"/>
            <a:ext cx="8799871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Factors which affect </a:t>
            </a:r>
            <a:r>
              <a:rPr lang="en-US" sz="3200" b="1" dirty="0">
                <a:sym typeface="Symbol" pitchFamily="18" charset="2"/>
              </a:rPr>
              <a:t></a:t>
            </a:r>
            <a:r>
              <a:rPr lang="en-US" sz="3200" b="1" baseline="-25000" dirty="0">
                <a:sym typeface="Symbol" pitchFamily="18" charset="2"/>
              </a:rPr>
              <a:t>CO</a:t>
            </a:r>
            <a:r>
              <a:rPr lang="en-US" sz="3200" b="1" dirty="0">
                <a:sym typeface="Symbol" pitchFamily="18" charset="2"/>
              </a:rPr>
              <a:t>  stretching frequencies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A5FD1D-FF78-44E7-A9F1-F410AB6E4FCC}"/>
                  </a:ext>
                </a:extLst>
              </p:cNvPr>
              <p:cNvSpPr txBox="1"/>
              <p:nvPr/>
            </p:nvSpPr>
            <p:spPr>
              <a:xfrm>
                <a:off x="736270" y="1384301"/>
                <a:ext cx="10604665" cy="48936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1.</a:t>
                </a:r>
                <a:r>
                  <a:rPr lang="en-US" sz="2400" b="1" dirty="0"/>
                  <a:t>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e- density on metal</a:t>
                </a:r>
                <a:r>
                  <a:rPr lang="en-US" sz="2400" b="1" dirty="0"/>
                  <a:t>: Greater the e density on metal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greater the tendency of back bonding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lower bond order of C-O bond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lower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/>
              </a:p>
              <a:p>
                <a:endParaRPr lang="en-US" sz="2400" b="1" dirty="0"/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2.</a:t>
                </a:r>
                <a:r>
                  <a:rPr lang="en-US" sz="2400" b="1" dirty="0"/>
                  <a:t>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Charge on the metal</a:t>
                </a:r>
                <a:r>
                  <a:rPr lang="en-US" sz="2400" b="1" dirty="0"/>
                  <a:t>: Greater negative charge on metal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400" b="1" dirty="0"/>
                  <a:t>Greater the e density on metal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greater the tendency of back bonding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lower bond order of C-O bond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lower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/>
              </a:p>
              <a:p>
                <a:r>
                  <a:rPr lang="en-US" sz="2400" b="1" dirty="0"/>
                  <a:t>Greater positive charge on metal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𝐥𝐨𝐰𝐞𝐫</m:t>
                    </m:r>
                  </m:oMath>
                </a14:m>
                <a:r>
                  <a:rPr lang="en-US" sz="2400" b="1" dirty="0"/>
                  <a:t> the e density on metal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less the tendency of back bonding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greater bond order of C-O bond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higher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/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3.</a:t>
                </a:r>
                <a:r>
                  <a:rPr lang="en-US" sz="2400" b="1" dirty="0"/>
                  <a:t>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Presence of e- donating ligands</a:t>
                </a:r>
                <a:r>
                  <a:rPr lang="en-US" sz="2400" b="1" dirty="0"/>
                  <a:t>: more e- donation power of ligand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increase e- density on metal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more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b="1" dirty="0"/>
                  <a:t> back bonding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lower bond order of C-O bond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lower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/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4.</a:t>
                </a:r>
                <a:r>
                  <a:rPr lang="en-US" sz="2400" b="1" dirty="0"/>
                  <a:t>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Effect of co-ligands on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5.</a:t>
                </a:r>
                <a:r>
                  <a:rPr lang="en-US" sz="2400" b="1" dirty="0"/>
                  <a:t>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Effect of co-ligands trans to CO on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A5FD1D-FF78-44E7-A9F1-F410AB6E4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70" y="1384301"/>
                <a:ext cx="10604665" cy="4893647"/>
              </a:xfrm>
              <a:prstGeom prst="rect">
                <a:avLst/>
              </a:prstGeom>
              <a:blipFill>
                <a:blip r:embed="rId2"/>
                <a:stretch>
                  <a:fillRect l="-920" t="-996" r="-633" b="-18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286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3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478448"/>
              </p:ext>
            </p:extLst>
          </p:nvPr>
        </p:nvGraphicFramePr>
        <p:xfrm>
          <a:off x="181356" y="465722"/>
          <a:ext cx="7115556" cy="6369050"/>
        </p:xfrm>
        <a:graphic>
          <a:graphicData uri="http://schemas.openxmlformats.org/drawingml/2006/table">
            <a:tbl>
              <a:tblPr/>
              <a:tblGrid>
                <a:gridCol w="255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Variation in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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(cm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  of  the first row transition metal carbonyls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free CO: 2143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Ni(CO)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2057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Co(CO)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1890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(CO)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:2044(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av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ter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[Fe(CO)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r>
                        <a:rPr kumimoji="0" 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1815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Fe(CO)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2030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(CO)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r>
                        <a:rPr kumimoji="0" 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3-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1600,1790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(CO)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+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Mn</a:t>
                      </a:r>
                      <a:r>
                        <a:rPr kumimoji="0" lang="en-US" sz="2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(CO)</a:t>
                      </a:r>
                      <a:r>
                        <a:rPr kumimoji="0" lang="en-US" sz="2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2013 (av)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[Cr(CO)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r>
                        <a:rPr kumimoji="0" 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4-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1462,1657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Cr(CO)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V(CO)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¯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1860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V(CO)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1976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(CO)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: 1747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313" name="Text Box 151"/>
          <p:cNvSpPr txBox="1">
            <a:spLocks noChangeArrowheads="1"/>
          </p:cNvSpPr>
          <p:nvPr/>
        </p:nvSpPr>
        <p:spPr bwMode="auto">
          <a:xfrm>
            <a:off x="7551174" y="833285"/>
            <a:ext cx="436552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GB" sz="2400" b="1" dirty="0"/>
              <a:t>As the electron density on a metal centre increases, more </a:t>
            </a:r>
            <a:r>
              <a:rPr lang="en-GB" sz="2400" b="1" dirty="0">
                <a:sym typeface="Symbol" pitchFamily="18" charset="2"/>
              </a:rPr>
              <a:t></a:t>
            </a:r>
            <a:r>
              <a:rPr lang="en-GB" sz="2400" b="1" dirty="0"/>
              <a:t>-</a:t>
            </a:r>
            <a:r>
              <a:rPr lang="en-GB" sz="2400" b="1" dirty="0" err="1"/>
              <a:t>back­bonding</a:t>
            </a:r>
            <a:r>
              <a:rPr lang="en-GB" sz="2400" b="1" dirty="0"/>
              <a:t> to the CO ligand(s) takes place. This weakens the C–O bond further as more electron density is pumped into the </a:t>
            </a:r>
            <a:r>
              <a:rPr lang="en-GB" sz="2400" b="1" dirty="0">
                <a:solidFill>
                  <a:srgbClr val="A50021"/>
                </a:solidFill>
              </a:rPr>
              <a:t>empty </a:t>
            </a:r>
            <a:r>
              <a:rPr lang="en-GB" sz="2400" b="1" dirty="0">
                <a:solidFill>
                  <a:srgbClr val="A50021"/>
                </a:solidFill>
                <a:sym typeface="Symbol" pitchFamily="18" charset="2"/>
              </a:rPr>
              <a:t></a:t>
            </a:r>
            <a:r>
              <a:rPr lang="en-GB" sz="2400" b="1" dirty="0">
                <a:solidFill>
                  <a:srgbClr val="A50021"/>
                </a:solidFill>
              </a:rPr>
              <a:t>* anti-bonding carbonyl orbital</a:t>
            </a:r>
            <a:r>
              <a:rPr lang="en-GB" sz="2400" b="1" dirty="0"/>
              <a:t>.  This increases the M–C bond order and reduces the </a:t>
            </a:r>
          </a:p>
          <a:p>
            <a:pPr algn="just"/>
            <a:r>
              <a:rPr lang="en-GB" sz="2400" b="1" dirty="0"/>
              <a:t>C-O bond order. That is, the resonance structure M=C=O becomes more dominant.</a:t>
            </a:r>
          </a:p>
        </p:txBody>
      </p:sp>
      <p:graphicFrame>
        <p:nvGraphicFramePr>
          <p:cNvPr id="5272" name="Object 152"/>
          <p:cNvGraphicFramePr>
            <a:graphicFrameLocks noChangeAspect="1"/>
          </p:cNvGraphicFramePr>
          <p:nvPr/>
        </p:nvGraphicFramePr>
        <p:xfrm>
          <a:off x="7388352" y="5680895"/>
          <a:ext cx="4742688" cy="63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40380" imgH="411480" progId="">
                  <p:embed/>
                </p:oleObj>
              </mc:Choice>
              <mc:Fallback>
                <p:oleObj name="CS ChemDraw Drawing" r:id="rId2" imgW="3040380" imgH="411480" progId="">
                  <p:embed/>
                  <p:pic>
                    <p:nvPicPr>
                      <p:cNvPr id="5272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352" y="5680895"/>
                        <a:ext cx="4742688" cy="6396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15" name="Text Box 155"/>
          <p:cNvSpPr txBox="1">
            <a:spLocks noChangeArrowheads="1"/>
          </p:cNvSpPr>
          <p:nvPr/>
        </p:nvSpPr>
        <p:spPr bwMode="auto">
          <a:xfrm>
            <a:off x="181356" y="-9143"/>
            <a:ext cx="6905244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Factors which affect </a:t>
            </a:r>
            <a:r>
              <a:rPr lang="en-US" sz="2400" b="1" dirty="0">
                <a:sym typeface="Symbol" pitchFamily="18" charset="2"/>
              </a:rPr>
              <a:t></a:t>
            </a:r>
            <a:r>
              <a:rPr lang="en-US" sz="2400" b="1" baseline="-25000" dirty="0">
                <a:sym typeface="Symbol" pitchFamily="18" charset="2"/>
              </a:rPr>
              <a:t>CO</a:t>
            </a:r>
            <a:r>
              <a:rPr lang="en-US" sz="2400" b="1" dirty="0">
                <a:sym typeface="Symbol" pitchFamily="18" charset="2"/>
              </a:rPr>
              <a:t>  stretching frequencies</a:t>
            </a:r>
          </a:p>
        </p:txBody>
      </p:sp>
      <p:sp>
        <p:nvSpPr>
          <p:cNvPr id="5316" name="Text Box 156"/>
          <p:cNvSpPr txBox="1">
            <a:spLocks noChangeArrowheads="1"/>
          </p:cNvSpPr>
          <p:nvPr/>
        </p:nvSpPr>
        <p:spPr bwMode="auto">
          <a:xfrm>
            <a:off x="10363200" y="6357612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A50021"/>
                </a:solidFill>
              </a:rPr>
              <a:t>More back bonding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1732" y="233927"/>
            <a:ext cx="3056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Charge on the metal</a:t>
            </a:r>
          </a:p>
        </p:txBody>
      </p:sp>
    </p:spTree>
    <p:extLst>
      <p:ext uri="{BB962C8B-B14F-4D97-AF65-F5344CB8AC3E}">
        <p14:creationId xmlns:p14="http://schemas.microsoft.com/office/powerpoint/2010/main" val="1180054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2" name="Rectangle 443"/>
          <p:cNvSpPr>
            <a:spLocks noChangeArrowheads="1"/>
          </p:cNvSpPr>
          <p:nvPr/>
        </p:nvSpPr>
        <p:spPr bwMode="auto">
          <a:xfrm>
            <a:off x="1524001" y="29109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94331" y="71250"/>
                <a:ext cx="3519629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Effect of co-ligands on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331" y="71250"/>
                <a:ext cx="3519629" cy="461665"/>
              </a:xfrm>
              <a:prstGeom prst="rect">
                <a:avLst/>
              </a:prstGeom>
              <a:blipFill>
                <a:blip r:embed="rId2"/>
                <a:stretch>
                  <a:fillRect l="-2595" t="-10667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86580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6304" y="627073"/>
                <a:ext cx="11905973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ea typeface="Cambria Math" charset="0"/>
                    <a:cs typeface="Cambria Math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. </m:t>
                    </m:r>
                    <m:r>
                      <a:rPr lang="en-US" sz="2800" b="1" i="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𝐁𝐨𝐧𝐝</m:t>
                    </m:r>
                    <m:r>
                      <a:rPr lang="en-US" sz="2800" b="1" i="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length parameters in [Mo(CO)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6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], [Mo(CO)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(PPh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)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] &amp;[Mo(CO)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(NH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)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]</a:t>
                </a:r>
              </a:p>
              <a:p>
                <a:endParaRPr lang="en-US" sz="1200" b="1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m:t> 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7030A0"/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b="1" dirty="0" err="1">
                          <a:solidFill>
                            <a:srgbClr val="7030A0"/>
                          </a:solidFill>
                        </a:rPr>
                        <m:t>accepror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strength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isoelectronic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ligands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with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CO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are</m:t>
                      </m:r>
                    </m:oMath>
                  </m:oMathPara>
                </a14:m>
                <a:br>
                  <a:rPr lang="en-US" sz="2800" b="1" dirty="0">
                    <a:solidFill>
                      <a:srgbClr val="7030A0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(: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N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)</m:t>
                    </m:r>
                    <m:r>
                      <m:rPr>
                        <m:nor/>
                      </m:rPr>
                      <a:rPr lang="en-US" sz="4400" b="1" baseline="30000" dirty="0">
                        <a:solidFill>
                          <a:srgbClr val="7030A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&gt; (: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C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:)&gt;(: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N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≡</m:t>
                    </m:r>
                    <m:r>
                      <a:rPr lang="en-US" sz="2800" b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𝐍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)&gt;&gt;(: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C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)</m:t>
                    </m:r>
                    <m:r>
                      <m:rPr>
                        <m:nor/>
                      </m:rPr>
                      <a:rPr lang="en-US" sz="4400" b="1" baseline="30000" dirty="0">
                        <a:solidFill>
                          <a:srgbClr val="7030A0"/>
                        </a:solidFill>
                      </a:rPr>
                      <m:t>−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&gt;PR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&gt; PPh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</a:p>
              <a:p>
                <a:endParaRPr lang="en-US" sz="1200" b="1" dirty="0"/>
              </a:p>
              <a:p>
                <a:r>
                  <a:rPr lang="en-US" sz="2800" b="1" dirty="0" err="1"/>
                  <a:t>Dien</a:t>
                </a:r>
                <a:r>
                  <a:rPr lang="en-US" sz="2800" b="1" dirty="0"/>
                  <a:t> (</a:t>
                </a:r>
                <a:r>
                  <a:rPr lang="en-US" sz="2800" b="1" dirty="0" err="1"/>
                  <a:t>diethylenetriamine</a:t>
                </a:r>
                <a:r>
                  <a:rPr lang="en-US" sz="2800" b="1" dirty="0"/>
                  <a:t>, tridentate neutral </a:t>
                </a:r>
                <a:r>
                  <a:rPr lang="en-US" sz="2800" b="1" dirty="0" err="1"/>
                  <a:t>lig</a:t>
                </a:r>
                <a:r>
                  <a:rPr lang="en-US" sz="2800" b="1" dirty="0"/>
                  <a:t>.), NH3 is only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𝛔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𝐝𝐨𝐧𝐚𝐭𝐢𝐧𝐠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𝐥𝐢𝐠𝐚𝐧𝐝</m:t>
                    </m:r>
                  </m:oMath>
                </a14:m>
                <a:endParaRPr lang="en-US" sz="2800" dirty="0"/>
              </a:p>
              <a:p>
                <a:endParaRPr lang="en-US" sz="800" dirty="0"/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800" b="1" baseline="-2500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  <m:r>
                      <a:rPr lang="en-US" sz="2800" b="1" baseline="-2500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in: (free CO) 2143 cm</a:t>
                </a:r>
                <a:r>
                  <a:rPr lang="en-US" sz="2800" b="1" baseline="30000" dirty="0">
                    <a:solidFill>
                      <a:srgbClr val="7030A0"/>
                    </a:solidFill>
                  </a:rPr>
                  <a:t>-1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&gt; [Mo(CO)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6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] &gt; [Mo(CO)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(PPh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] &gt; [Mo(CO)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(NH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] Mo-C Bond length order in: [Mo(CO)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6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] &gt; [Mo(CO)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(PPh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] &gt; [Mo(CO)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(NH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]</a:t>
                </a:r>
              </a:p>
              <a:p>
                <a:r>
                  <a:rPr lang="en-US" sz="2800" b="1" dirty="0">
                    <a:solidFill>
                      <a:srgbClr val="7030A0"/>
                    </a:solidFill>
                  </a:rPr>
                  <a:t>C-O Bond length order in: [Mo(CO)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6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] &lt;[Mo(CO)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(PPh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] &lt;[Mo(CO)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(NH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]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More 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favourable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factors for M</a:t>
                </a:r>
                <a14:m>
                  <m:oMath xmlns:m="http://schemas.openxmlformats.org/officeDocument/2006/math">
                    <m:r>
                      <a:rPr lang="is-IS" sz="28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CO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bonding in [Mo(CO)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(NH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)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]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b="1" dirty="0"/>
                  <a:t>Less no. of competitive CO groups (3 vs 6)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Absence of competitive interactive interaction from the trans positions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" y="627073"/>
                <a:ext cx="11905973" cy="5324535"/>
              </a:xfrm>
              <a:prstGeom prst="rect">
                <a:avLst/>
              </a:prstGeom>
              <a:blipFill rotWithShape="0">
                <a:blip r:embed="rId4"/>
                <a:stretch>
                  <a:fillRect l="-1024" t="-1145" b="-2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9"/>
          <p:cNvGraphicFramePr>
            <a:graphicFrameLocks noChangeAspect="1"/>
          </p:cNvGraphicFramePr>
          <p:nvPr/>
        </p:nvGraphicFramePr>
        <p:xfrm>
          <a:off x="9710928" y="1313690"/>
          <a:ext cx="2225430" cy="1932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979932" imgH="850392" progId="">
                  <p:embed/>
                </p:oleObj>
              </mc:Choice>
              <mc:Fallback>
                <p:oleObj name="CS ChemDraw Drawing" r:id="rId5" imgW="979932" imgH="850392" progId="">
                  <p:embed/>
                  <p:pic>
                    <p:nvPicPr>
                      <p:cNvPr id="7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0928" y="1313690"/>
                        <a:ext cx="2225430" cy="1932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2"/>
          <p:cNvGraphicFramePr>
            <a:graphicFrameLocks noChangeAspect="1"/>
          </p:cNvGraphicFramePr>
          <p:nvPr/>
        </p:nvGraphicFramePr>
        <p:xfrm>
          <a:off x="6620256" y="6197829"/>
          <a:ext cx="4742688" cy="63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3040380" imgH="411480" progId="">
                  <p:embed/>
                </p:oleObj>
              </mc:Choice>
              <mc:Fallback>
                <p:oleObj name="CS ChemDraw Drawing" r:id="rId7" imgW="3040380" imgH="411480" progId="">
                  <p:embed/>
                  <p:pic>
                    <p:nvPicPr>
                      <p:cNvPr id="8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0256" y="6197829"/>
                        <a:ext cx="4742688" cy="6396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0148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2" name="Rectangle 443"/>
          <p:cNvSpPr>
            <a:spLocks noChangeArrowheads="1"/>
          </p:cNvSpPr>
          <p:nvPr/>
        </p:nvSpPr>
        <p:spPr bwMode="auto">
          <a:xfrm>
            <a:off x="1524001" y="29109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586580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6304" y="627073"/>
                <a:ext cx="11905973" cy="606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3. Bond length parameters in [Cr(CO)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5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(PPh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)] &amp;[Cr(CO)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6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] : </a:t>
                </a:r>
              </a:p>
              <a:p>
                <a:r>
                  <a:rPr lang="en-US" sz="2800" b="1" dirty="0"/>
                  <a:t>Cr-C distance in [Cr(CO)</a:t>
                </a:r>
                <a:r>
                  <a:rPr lang="en-US" sz="2800" b="1" baseline="-25000" dirty="0"/>
                  <a:t>6</a:t>
                </a:r>
                <a:r>
                  <a:rPr lang="en-US" sz="2800" b="1" dirty="0"/>
                  <a:t>] is 191.5 pm</a:t>
                </a:r>
              </a:p>
              <a:p>
                <a:r>
                  <a:rPr lang="en-US" sz="2800" b="1" dirty="0"/>
                  <a:t>Cr-C distance trans to PPh</a:t>
                </a:r>
                <a:r>
                  <a:rPr lang="en-US" sz="2800" b="1" baseline="-25000" dirty="0"/>
                  <a:t>3 </a:t>
                </a:r>
                <a:r>
                  <a:rPr lang="en-US" sz="2800" b="1" dirty="0"/>
                  <a:t>in [Cr(CO)</a:t>
                </a:r>
                <a:r>
                  <a:rPr lang="en-US" sz="2800" b="1" baseline="-25000" dirty="0"/>
                  <a:t>5</a:t>
                </a:r>
                <a:r>
                  <a:rPr lang="en-US" sz="2800" b="1" dirty="0"/>
                  <a:t>(PPh</a:t>
                </a:r>
                <a:r>
                  <a:rPr lang="en-US" sz="2800" b="1" baseline="-25000" dirty="0"/>
                  <a:t>3</a:t>
                </a:r>
                <a:r>
                  <a:rPr lang="en-US" sz="2800" b="1" dirty="0"/>
                  <a:t>)] is 184.4 pm</a:t>
                </a:r>
              </a:p>
              <a:p>
                <a:r>
                  <a:rPr lang="en-US" sz="2800" b="1" dirty="0"/>
                  <a:t>C-O distance in [Cr(CO)</a:t>
                </a:r>
                <a:r>
                  <a:rPr lang="en-US" sz="2800" b="1" baseline="-25000" dirty="0"/>
                  <a:t>6</a:t>
                </a:r>
                <a:r>
                  <a:rPr lang="en-US" sz="2800" b="1" dirty="0"/>
                  <a:t>] is 114.0 pm</a:t>
                </a:r>
              </a:p>
              <a:p>
                <a:r>
                  <a:rPr lang="en-US" sz="2800" b="1" dirty="0"/>
                  <a:t>C-O distance trans to PPh</a:t>
                </a:r>
                <a:r>
                  <a:rPr lang="en-US" sz="2800" b="1" baseline="-25000" dirty="0"/>
                  <a:t>3 </a:t>
                </a:r>
                <a:r>
                  <a:rPr lang="en-US" sz="2800" b="1" dirty="0"/>
                  <a:t>in [Cr(CO)</a:t>
                </a:r>
                <a:r>
                  <a:rPr lang="en-US" sz="2800" b="1" baseline="-25000" dirty="0"/>
                  <a:t>6</a:t>
                </a:r>
                <a:r>
                  <a:rPr lang="en-US" sz="2800" b="1" dirty="0"/>
                  <a:t>] is 115.4 pm</a:t>
                </a:r>
              </a:p>
              <a:p>
                <a:r>
                  <a:rPr lang="en-US" sz="2800" b="1" dirty="0">
                    <a:solidFill>
                      <a:srgbClr val="7030A0"/>
                    </a:solidFill>
                  </a:rPr>
                  <a:t>PPh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is good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donor ligand &amp; weaker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 acid ligand than CO.</a:t>
                </a:r>
              </a:p>
              <a:p>
                <a:r>
                  <a:rPr lang="en-US" sz="2800" b="1" dirty="0">
                    <a:solidFill>
                      <a:srgbClr val="7030A0"/>
                    </a:solidFill>
                  </a:rPr>
                  <a:t>Since 2 trans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 acid ligands will compete for the same two t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2g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 orbitals for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bonding. On the other hand, two cis-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 bonding ligands compete through one metal d-orbital. </a:t>
                </a:r>
              </a:p>
              <a:p>
                <a:r>
                  <a:rPr lang="en-US" sz="2800" b="1" dirty="0">
                    <a:solidFill>
                      <a:srgbClr val="7030A0"/>
                    </a:solidFill>
                  </a:rPr>
                  <a:t>Thus, a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 acid ligand L can affect the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 bonding of its trans-CO group more than that of its cis-CO group </a:t>
                </a:r>
              </a:p>
              <a:p>
                <a:r>
                  <a:rPr lang="en-US" sz="2800" dirty="0">
                    <a:solidFill>
                      <a:srgbClr val="A50021"/>
                    </a:solidFill>
                  </a:rPr>
                  <a:t>The better the </a:t>
                </a:r>
                <a:r>
                  <a:rPr lang="en-US" sz="2800" dirty="0">
                    <a:solidFill>
                      <a:srgbClr val="A50021"/>
                    </a:solidFill>
                    <a:sym typeface="Symbol" pitchFamily="18" charset="2"/>
                  </a:rPr>
                  <a:t></a:t>
                </a:r>
                <a:r>
                  <a:rPr lang="en-US" sz="2800" dirty="0">
                    <a:solidFill>
                      <a:srgbClr val="A50021"/>
                    </a:solidFill>
                  </a:rPr>
                  <a:t> donating capability of the other ligands on the metal,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more electron density given to the metal</a:t>
                </a:r>
                <a:r>
                  <a:rPr lang="en-US" sz="2800" dirty="0">
                    <a:solidFill>
                      <a:srgbClr val="A50021"/>
                    </a:solidFill>
                  </a:rPr>
                  <a:t>,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more back bonding </a:t>
                </a:r>
                <a:r>
                  <a:rPr lang="en-US" sz="2800" dirty="0">
                    <a:solidFill>
                      <a:srgbClr val="A50021"/>
                    </a:solidFill>
                  </a:rPr>
                  <a:t>(electrons in the </a:t>
                </a:r>
                <a:r>
                  <a:rPr lang="en-US" sz="2800" dirty="0" err="1">
                    <a:solidFill>
                      <a:srgbClr val="A50021"/>
                    </a:solidFill>
                  </a:rPr>
                  <a:t>antibonding</a:t>
                </a:r>
                <a:r>
                  <a:rPr lang="en-US" sz="2800" dirty="0">
                    <a:solidFill>
                      <a:srgbClr val="A50021"/>
                    </a:solidFill>
                  </a:rPr>
                  <a:t> orbital of CO) and  lower the CO stretching frequency.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" y="627073"/>
                <a:ext cx="11905973" cy="6063198"/>
              </a:xfrm>
              <a:prstGeom prst="rect">
                <a:avLst/>
              </a:prstGeom>
              <a:blipFill rotWithShape="0">
                <a:blip r:embed="rId2"/>
                <a:stretch>
                  <a:fillRect l="-1024" t="-1006" b="-2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57352" y="165408"/>
                <a:ext cx="5099759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Effect of co-ligands trans to CO on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352" y="165408"/>
                <a:ext cx="5099759" cy="461665"/>
              </a:xfrm>
              <a:prstGeom prst="rect">
                <a:avLst/>
              </a:prstGeom>
              <a:blipFill>
                <a:blip r:embed="rId3"/>
                <a:stretch>
                  <a:fillRect l="-1914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833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2" name="Rectangle 443"/>
          <p:cNvSpPr>
            <a:spLocks noChangeArrowheads="1"/>
          </p:cNvSpPr>
          <p:nvPr/>
        </p:nvSpPr>
        <p:spPr bwMode="auto">
          <a:xfrm>
            <a:off x="1524001" y="29109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586580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2937" y="1259175"/>
                <a:ext cx="11170880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4. In [M(CO)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5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L]</a:t>
                </a:r>
              </a:p>
              <a:p>
                <a:r>
                  <a:rPr lang="en-US" sz="2800" b="1" dirty="0">
                    <a:solidFill>
                      <a:srgbClr val="7030A0"/>
                    </a:solidFill>
                  </a:rPr>
                  <a:t>If L better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 acceptor ligand (e.g. NO+), then 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8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800" b="1" dirty="0"/>
                  <a:t>(trans) &gt;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8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800" b="1" dirty="0"/>
                  <a:t>(cis) &gt;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8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800" b="1" dirty="0"/>
                  <a:t>(</a:t>
                </a:r>
                <a:r>
                  <a:rPr lang="en-US" sz="2800" b="1" dirty="0" err="1"/>
                  <a:t>unsubstituted</a:t>
                </a:r>
                <a:r>
                  <a:rPr lang="en-US" sz="2800" b="1" dirty="0"/>
                  <a:t>)  </a:t>
                </a:r>
              </a:p>
              <a:p>
                <a:r>
                  <a:rPr lang="en-US" sz="2800" b="1" dirty="0">
                    <a:solidFill>
                      <a:srgbClr val="7030A0"/>
                    </a:solidFill>
                  </a:rPr>
                  <a:t>If L weaker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 acceptor ligand (e.g. PPh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 or CN</a:t>
                </a:r>
                <a:r>
                  <a:rPr lang="en-US" sz="4000" b="1" baseline="30000" dirty="0">
                    <a:solidFill>
                      <a:srgbClr val="7030A0"/>
                    </a:solidFill>
                  </a:rPr>
                  <a:t>-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), then 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8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800" b="1" dirty="0"/>
                  <a:t>(trans) &lt;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8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800" b="1" dirty="0"/>
                  <a:t>(cis) &lt;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8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800" b="1" dirty="0"/>
                  <a:t>(</a:t>
                </a:r>
                <a:r>
                  <a:rPr lang="en-US" sz="2800" b="1" dirty="0" err="1"/>
                  <a:t>unsubstituted</a:t>
                </a:r>
                <a:r>
                  <a:rPr lang="en-US" sz="2800" b="1" dirty="0"/>
                  <a:t>)  </a:t>
                </a:r>
              </a:p>
              <a:p>
                <a:endParaRPr lang="en-US" sz="2800" b="1" dirty="0"/>
              </a:p>
              <a:p>
                <a:r>
                  <a:rPr lang="en-US" sz="2800" dirty="0">
                    <a:solidFill>
                      <a:srgbClr val="A50021"/>
                    </a:solidFill>
                  </a:rPr>
                  <a:t>The better the </a:t>
                </a:r>
                <a:r>
                  <a:rPr lang="en-US" sz="2800" dirty="0">
                    <a:solidFill>
                      <a:srgbClr val="A50021"/>
                    </a:solidFill>
                    <a:sym typeface="Symbol" pitchFamily="18" charset="2"/>
                  </a:rPr>
                  <a:t></a:t>
                </a:r>
                <a:r>
                  <a:rPr lang="en-US" sz="2800" dirty="0">
                    <a:solidFill>
                      <a:srgbClr val="A50021"/>
                    </a:solidFill>
                  </a:rPr>
                  <a:t> donating capability of the other ligands on the metal,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more electron density given to the metal</a:t>
                </a:r>
                <a:r>
                  <a:rPr lang="en-US" sz="2800" dirty="0">
                    <a:solidFill>
                      <a:srgbClr val="A50021"/>
                    </a:solidFill>
                  </a:rPr>
                  <a:t>,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more back bonding </a:t>
                </a:r>
                <a:r>
                  <a:rPr lang="en-US" sz="2800" dirty="0">
                    <a:solidFill>
                      <a:srgbClr val="A50021"/>
                    </a:solidFill>
                  </a:rPr>
                  <a:t>(electrons in the antibonding orbital of CO) and  lower the CO stretching frequency.</a:t>
                </a:r>
                <a:r>
                  <a:rPr lang="en-US" sz="2800" dirty="0">
                    <a:solidFill>
                      <a:srgbClr val="CC0066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37" y="1259175"/>
                <a:ext cx="11170880" cy="3970318"/>
              </a:xfrm>
              <a:prstGeom prst="rect">
                <a:avLst/>
              </a:prstGeom>
              <a:blipFill>
                <a:blip r:embed="rId2"/>
                <a:stretch>
                  <a:fillRect l="-1146" t="-1536" r="-1692" b="-35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50470" y="115241"/>
                <a:ext cx="5040383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 Effect of co-ligands trans to </a:t>
                </a:r>
                <a:r>
                  <a:rPr lang="en-US" sz="2400" b="1" dirty="0" err="1"/>
                  <a:t>COon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70" y="115241"/>
                <a:ext cx="5040383" cy="461665"/>
              </a:xfrm>
              <a:prstGeom prst="rect">
                <a:avLst/>
              </a:prstGeom>
              <a:blipFill>
                <a:blip r:embed="rId3"/>
                <a:stretch>
                  <a:fillRect l="-484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170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C67A7D-A822-4AAB-BC74-4C574ACDD050}"/>
                  </a:ext>
                </a:extLst>
              </p:cNvPr>
              <p:cNvSpPr txBox="1"/>
              <p:nvPr/>
            </p:nvSpPr>
            <p:spPr>
              <a:xfrm>
                <a:off x="1481446" y="-57723"/>
                <a:ext cx="9859489" cy="6924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	          [W(CO)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Cl]-                	[Re(CO)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Cl]   both are d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&lt;		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 	          [Fe(CO)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         		[Fe(CO)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Br]  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d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(higher e- density)	 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&lt;		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 Math" charset="0"/>
                  <a:cs typeface="Cambria Math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 	          [Mo(CO)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(PMe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         	[Mo(CO)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(PPh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  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d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		 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PMe</a:t>
                </a:r>
                <a:r>
                  <a:rPr lang="en-US" sz="2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good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 donor as compared to PPh</a:t>
                </a:r>
                <a:r>
                  <a:rPr lang="en-US" sz="2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&lt;		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 Math" charset="0"/>
                  <a:cs typeface="Cambria Math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4: 	          [Mo(CO)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         		 [Mo(CO)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(PPh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  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d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		 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CO is good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 donor as compared to PPh</a:t>
                </a:r>
                <a:r>
                  <a:rPr lang="en-US" sz="2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&gt;		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C67A7D-A822-4AAB-BC74-4C574ACDD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446" y="-57723"/>
                <a:ext cx="9859489" cy="6924973"/>
              </a:xfrm>
              <a:prstGeom prst="rect">
                <a:avLst/>
              </a:prstGeom>
              <a:blipFill>
                <a:blip r:embed="rId2"/>
                <a:stretch>
                  <a:fillRect l="-928" t="-704" b="-8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783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3081528" y="9365"/>
            <a:ext cx="5715000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Reference</a:t>
            </a:r>
            <a:endParaRPr lang="en-US" sz="3200" dirty="0"/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524256" y="594140"/>
            <a:ext cx="1118006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Arial" charset="0"/>
              <a:buChar char="•"/>
            </a:pPr>
            <a:r>
              <a:rPr lang="en-IN" sz="2800" b="1" dirty="0" err="1"/>
              <a:t>Ashim</a:t>
            </a:r>
            <a:r>
              <a:rPr lang="en-IN" sz="2800" b="1" dirty="0"/>
              <a:t> K Das &amp; Mahua Das, </a:t>
            </a:r>
            <a:r>
              <a:rPr lang="en-IN" sz="2800" b="1" i="1" dirty="0"/>
              <a:t>Fundamental Concept of Inorganic Chemistry</a:t>
            </a:r>
            <a:r>
              <a:rPr lang="en-IN" sz="2800" b="1" dirty="0"/>
              <a:t>, CBC Publishers &amp; Distributors, Volume 6, First Edition: 2014</a:t>
            </a:r>
          </a:p>
          <a:p>
            <a:pPr marL="457200" indent="-457200">
              <a:buFont typeface="Arial" charset="0"/>
              <a:buChar char="•"/>
            </a:pPr>
            <a:r>
              <a:rPr lang="en-IN" sz="2800" b="1" dirty="0" err="1"/>
              <a:t>Ashim</a:t>
            </a:r>
            <a:r>
              <a:rPr lang="en-IN" sz="2800" b="1" dirty="0"/>
              <a:t> K Das &amp; Mahua Das, </a:t>
            </a:r>
            <a:r>
              <a:rPr lang="en-IN" sz="2800" b="1" i="1" dirty="0"/>
              <a:t>Fundamental Concept of Inorganic Chemistry, </a:t>
            </a:r>
            <a:r>
              <a:rPr lang="en-IN" sz="2800" b="1" dirty="0"/>
              <a:t>CBC Publishers &amp; Distributors, Volume 3, First Edition: 2014</a:t>
            </a:r>
          </a:p>
          <a:p>
            <a:pPr marL="457200" lvl="0" indent="-457200">
              <a:buFont typeface="Arial" charset="0"/>
              <a:buChar char="•"/>
            </a:pPr>
            <a:r>
              <a:rPr lang="en-IN" sz="2800" b="1" dirty="0"/>
              <a:t>Wahid U. Malik, G. D. </a:t>
            </a:r>
            <a:r>
              <a:rPr lang="en-IN" sz="2800" b="1" dirty="0" err="1"/>
              <a:t>Tuli</a:t>
            </a:r>
            <a:r>
              <a:rPr lang="en-IN" sz="2800" b="1" dirty="0"/>
              <a:t> &amp; R. D. Madan,</a:t>
            </a:r>
            <a:r>
              <a:rPr lang="en-IN" sz="2800" b="1" i="1" dirty="0"/>
              <a:t> Selected topics in inorganic chemistry,</a:t>
            </a:r>
            <a:r>
              <a:rPr lang="en-IN" sz="2800" b="1" dirty="0"/>
              <a:t> S. Chand &amp; Company Ltd, first edition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800" b="1" dirty="0"/>
              <a:t>Christoph </a:t>
            </a:r>
            <a:r>
              <a:rPr lang="en-US" sz="2800" b="1" dirty="0" err="1"/>
              <a:t>Elschenbroich</a:t>
            </a:r>
            <a:r>
              <a:rPr lang="en-US" sz="2800" b="1" dirty="0"/>
              <a:t>, </a:t>
            </a:r>
            <a:r>
              <a:rPr lang="en-US" sz="2800" b="1" i="1" dirty="0"/>
              <a:t>Organometallics</a:t>
            </a:r>
            <a:r>
              <a:rPr lang="en-US" sz="2800" b="1" dirty="0"/>
              <a:t>, 3rd Completely Revised and Extended Edition, Wiley-VCH Verlag GmbH &amp; Co. </a:t>
            </a:r>
            <a:r>
              <a:rPr lang="en-US" sz="2800" b="1" dirty="0" err="1"/>
              <a:t>KGaA</a:t>
            </a:r>
            <a:r>
              <a:rPr lang="en-US" sz="2800" b="1" dirty="0"/>
              <a:t>, Weinheim, Germany, 2006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800" b="1" dirty="0"/>
              <a:t>Robert H Crabtree, </a:t>
            </a:r>
            <a:r>
              <a:rPr lang="en-US" sz="2800" b="1" i="1" dirty="0"/>
              <a:t>The Organometallic Chemistry of the Transition Metals</a:t>
            </a:r>
            <a:r>
              <a:rPr lang="en-US" sz="2800" b="1" dirty="0"/>
              <a:t>, 4th Edition, John Wiley &amp; Sons, Inc., Hoboken, New Jersey, 2005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800" b="1" dirty="0"/>
              <a:t>B D Gupta and A J Elias, </a:t>
            </a:r>
            <a:r>
              <a:rPr lang="en-US" sz="2800" b="1" i="1" dirty="0"/>
              <a:t>Basic Organometallic Chemistry</a:t>
            </a:r>
            <a:r>
              <a:rPr lang="en-US" sz="2800" b="1" dirty="0"/>
              <a:t>, University Press (India) Pvt Ltd., 2010</a:t>
            </a:r>
          </a:p>
        </p:txBody>
      </p:sp>
    </p:spTree>
    <p:extLst>
      <p:ext uri="{BB962C8B-B14F-4D97-AF65-F5344CB8AC3E}">
        <p14:creationId xmlns:p14="http://schemas.microsoft.com/office/powerpoint/2010/main" val="108940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96112" y="304628"/>
                <a:ext cx="10716768" cy="6331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US" sz="3600" b="1" dirty="0"/>
                  <a:t>Applications of 18 Electron Rule</a:t>
                </a:r>
              </a:p>
              <a:p>
                <a:pPr fontAlgn="base"/>
                <a:endParaRPr lang="en-US" sz="800" b="1" dirty="0"/>
              </a:p>
              <a:p>
                <a:pPr fontAlgn="base">
                  <a:buFont typeface="+mj-lt"/>
                  <a:buAutoNum type="arabicPeriod"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Predicts the stability </a:t>
                </a:r>
                <a:r>
                  <a:rPr lang="en-US" sz="2800" b="1" dirty="0"/>
                  <a:t>of various organometallic compounds.</a:t>
                </a:r>
              </a:p>
              <a:p>
                <a:pPr fontAlgn="base">
                  <a:buFont typeface="+mj-lt"/>
                  <a:buAutoNum type="arabicPeriod"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Predicts the reactivity </a:t>
                </a:r>
                <a:r>
                  <a:rPr lang="en-US" sz="2800" b="1" dirty="0"/>
                  <a:t>of transition elements.</a:t>
                </a:r>
              </a:p>
              <a:p>
                <a:pPr fontAlgn="base">
                  <a:buFont typeface="+mj-lt"/>
                  <a:buAutoNum type="arabicPeriod"/>
                </a:pPr>
                <a:r>
                  <a:rPr lang="en-US" sz="2800" b="1" dirty="0"/>
                  <a:t>Used to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predict and refine the formulas </a:t>
                </a:r>
                <a:r>
                  <a:rPr lang="en-US" sz="2800" b="1" dirty="0"/>
                  <a:t>of various complex compounds, especially organometallic compounds.</a:t>
                </a:r>
              </a:p>
              <a:p>
                <a:pPr fontAlgn="base">
                  <a:buFont typeface="+mj-lt"/>
                  <a:buAutoNum type="arabicPeriod"/>
                </a:pPr>
                <a:r>
                  <a:rPr lang="en-US" sz="2800" b="1" dirty="0"/>
                  <a:t>Used to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predict the existence of metal-metal bonds </a:t>
                </a:r>
                <a:r>
                  <a:rPr lang="en-US" sz="2800" b="1" dirty="0"/>
                  <a:t>in complexes.</a:t>
                </a:r>
              </a:p>
              <a:p>
                <a:pPr fontAlgn="base">
                  <a:buFont typeface="+mj-lt"/>
                  <a:buAutoNum type="arabicPeriod"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Total number of metal-metal bonds in an element(N)</a:t>
                </a:r>
                <a:r>
                  <a:rPr lang="en-US" sz="2800" b="1" dirty="0"/>
                  <a:t>,</a:t>
                </a:r>
                <a:br>
                  <a:rPr lang="en-US" sz="2800" b="1" dirty="0"/>
                </a:br>
                <a:r>
                  <a:rPr lang="en-US" sz="3600" b="1" dirty="0">
                    <a:solidFill>
                      <a:srgbClr val="C00000"/>
                    </a:solidFill>
                  </a:rPr>
                  <a:t>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𝒏</m:t>
                            </m:r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𝟏𝟖</m:t>
                            </m:r>
                          </m:e>
                        </m:d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𝑨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𝟐</m:t>
                        </m:r>
                      </m:den>
                    </m:f>
                  </m:oMath>
                </a14:m>
                <a:br>
                  <a:rPr lang="en-US" sz="2800" b="1" dirty="0"/>
                </a:br>
                <a:r>
                  <a:rPr lang="en-US" sz="2800" b="1" dirty="0"/>
                  <a:t>Here,</a:t>
                </a:r>
                <a:br>
                  <a:rPr lang="en-US" sz="2800" b="1" dirty="0"/>
                </a:br>
                <a:r>
                  <a:rPr lang="en-US" sz="2800" b="1" dirty="0">
                    <a:solidFill>
                      <a:srgbClr val="C00000"/>
                    </a:solidFill>
                  </a:rPr>
                  <a:t>𝑛</a:t>
                </a:r>
                <a:r>
                  <a:rPr lang="en-US" sz="2800" b="1" dirty="0"/>
                  <a:t> is the number of metal atoms in the complex.</a:t>
                </a:r>
                <a:br>
                  <a:rPr lang="en-US" sz="2800" b="1" dirty="0"/>
                </a:br>
                <a:r>
                  <a:rPr lang="en-US" sz="2800" b="1" dirty="0">
                    <a:solidFill>
                      <a:srgbClr val="C00000"/>
                    </a:solidFill>
                  </a:rPr>
                  <a:t>𝐴 </a:t>
                </a:r>
                <a:r>
                  <a:rPr lang="en-US" sz="2800" b="1" dirty="0"/>
                  <a:t>is the total valence electrons (TVE) of the complex. (which is sum of valence electrons of the metal and the electrons gained from each ligand)</a:t>
                </a:r>
                <a:endParaRPr lang="en-US" sz="2800" b="1" i="0" dirty="0">
                  <a:effectLst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2" y="304628"/>
                <a:ext cx="10716768" cy="6331798"/>
              </a:xfrm>
              <a:prstGeom prst="rect">
                <a:avLst/>
              </a:prstGeom>
              <a:blipFill rotWithShape="0">
                <a:blip r:embed="rId2"/>
                <a:stretch>
                  <a:fillRect l="-1706" t="-1540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828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9327" y="2531102"/>
            <a:ext cx="2394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Thank 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5265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365760" y="636217"/>
            <a:ext cx="1133856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/>
              <a:t> 1. The rule is not applicable to organometallic compounds of </a:t>
            </a:r>
            <a:r>
              <a:rPr lang="en-GB" sz="2400" b="1" dirty="0">
                <a:solidFill>
                  <a:srgbClr val="C00000"/>
                </a:solidFill>
              </a:rPr>
              <a:t>main group metals </a:t>
            </a:r>
            <a:r>
              <a:rPr lang="en-GB" sz="2400" b="1" dirty="0"/>
              <a:t>as well as to those of </a:t>
            </a:r>
            <a:r>
              <a:rPr lang="en-GB" sz="2400" b="1" dirty="0">
                <a:solidFill>
                  <a:srgbClr val="C00000"/>
                </a:solidFill>
              </a:rPr>
              <a:t>lanthanide and actinide metals</a:t>
            </a:r>
            <a:r>
              <a:rPr lang="en-GB" sz="2400" b="1" dirty="0"/>
              <a:t>. </a:t>
            </a:r>
          </a:p>
          <a:p>
            <a:endParaRPr lang="en-GB" sz="800" b="1" dirty="0"/>
          </a:p>
          <a:p>
            <a:r>
              <a:rPr lang="en-GB" sz="2400" b="1" dirty="0"/>
              <a:t>2. Some organometallic complexes of the </a:t>
            </a:r>
            <a:r>
              <a:rPr lang="en-GB" sz="2400" b="1" dirty="0">
                <a:solidFill>
                  <a:srgbClr val="C00000"/>
                </a:solidFill>
              </a:rPr>
              <a:t>early transition metals </a:t>
            </a:r>
            <a:r>
              <a:rPr lang="en-GB" sz="2400" b="1" dirty="0"/>
              <a:t>(e.g. Cp</a:t>
            </a:r>
            <a:r>
              <a:rPr lang="en-GB" sz="2400" b="1" baseline="-25000" dirty="0"/>
              <a:t>2</a:t>
            </a:r>
            <a:r>
              <a:rPr lang="en-GB" sz="2400" b="1" dirty="0"/>
              <a:t>TiCl</a:t>
            </a:r>
            <a:r>
              <a:rPr lang="en-GB" sz="2400" b="1" baseline="-25000" dirty="0"/>
              <a:t>2</a:t>
            </a:r>
            <a:r>
              <a:rPr lang="en-GB" sz="2400" b="1" dirty="0"/>
              <a:t>, WMe</a:t>
            </a:r>
            <a:r>
              <a:rPr lang="en-GB" sz="2400" b="1" baseline="-25000" dirty="0"/>
              <a:t>6</a:t>
            </a:r>
            <a:r>
              <a:rPr lang="en-GB" sz="2400" b="1" dirty="0"/>
              <a:t>, Me</a:t>
            </a:r>
            <a:r>
              <a:rPr lang="en-GB" sz="2400" b="1" baseline="-25000" dirty="0"/>
              <a:t>2</a:t>
            </a:r>
            <a:r>
              <a:rPr lang="en-GB" sz="2400" b="1" dirty="0"/>
              <a:t>NbCl</a:t>
            </a:r>
            <a:r>
              <a:rPr lang="en-GB" sz="2400" b="1" baseline="-25000" dirty="0"/>
              <a:t>3</a:t>
            </a:r>
            <a:r>
              <a:rPr lang="en-GB" sz="2400" b="1" dirty="0"/>
              <a:t>, CpWOCl</a:t>
            </a:r>
            <a:r>
              <a:rPr lang="en-GB" sz="2400" b="1" baseline="-25000" dirty="0"/>
              <a:t>3</a:t>
            </a:r>
            <a:r>
              <a:rPr lang="en-GB" sz="2400" b="1" dirty="0"/>
              <a:t>) </a:t>
            </a:r>
          </a:p>
          <a:p>
            <a:endParaRPr lang="en-GB" sz="800" b="1" dirty="0"/>
          </a:p>
          <a:p>
            <a:r>
              <a:rPr lang="en-GB" sz="2400" b="1" dirty="0"/>
              <a:t>3. Can not predict no. of </a:t>
            </a:r>
            <a:r>
              <a:rPr lang="en-GB" sz="2400" b="1" dirty="0">
                <a:solidFill>
                  <a:srgbClr val="C00000"/>
                </a:solidFill>
              </a:rPr>
              <a:t>terminal &amp; bridging </a:t>
            </a:r>
            <a:r>
              <a:rPr lang="en-GB" sz="2400" b="1" dirty="0" err="1">
                <a:solidFill>
                  <a:srgbClr val="C00000"/>
                </a:solidFill>
              </a:rPr>
              <a:t>Lig</a:t>
            </a:r>
            <a:r>
              <a:rPr lang="en-GB" sz="2400" b="1" dirty="0">
                <a:solidFill>
                  <a:srgbClr val="C00000"/>
                </a:solidFill>
              </a:rPr>
              <a:t> (CO)</a:t>
            </a:r>
            <a:endParaRPr lang="en-US" sz="2400" b="1" dirty="0">
              <a:solidFill>
                <a:srgbClr val="C00000"/>
              </a:solidFill>
            </a:endParaRPr>
          </a:p>
          <a:p>
            <a:endParaRPr lang="en-US" sz="800" b="1" dirty="0"/>
          </a:p>
          <a:p>
            <a:r>
              <a:rPr lang="en-US" sz="2400" b="1" dirty="0"/>
              <a:t>4. Electronic effects </a:t>
            </a:r>
            <a:endParaRPr lang="en-US" sz="2400" dirty="0"/>
          </a:p>
          <a:p>
            <a:r>
              <a:rPr lang="en-US" sz="2400" b="1" dirty="0"/>
              <a:t>Late TM with d8 electron configurations e.g. Rh(I), </a:t>
            </a:r>
            <a:r>
              <a:rPr lang="en-US" sz="2400" b="1" dirty="0" err="1"/>
              <a:t>Ir</a:t>
            </a:r>
            <a:r>
              <a:rPr lang="en-US" sz="2400" b="1" dirty="0"/>
              <a:t>(I), </a:t>
            </a:r>
            <a:r>
              <a:rPr lang="en-US" sz="2400" b="1" dirty="0" err="1"/>
              <a:t>Pd</a:t>
            </a:r>
            <a:r>
              <a:rPr lang="en-US" sz="2400" b="1" dirty="0"/>
              <a:t>(II), Pt(II) have a strong tendency to form square planar 16 VE complexes. Similarly, d10 complexes tend to form trigonal 16 VE complexes. As the atomic number Z increases, the d-shell is </a:t>
            </a:r>
            <a:r>
              <a:rPr lang="en-US" sz="2400" b="1" dirty="0" err="1"/>
              <a:t>stabilised</a:t>
            </a:r>
            <a:r>
              <a:rPr lang="en-US" sz="2400" b="1" dirty="0"/>
              <a:t> (lowers in energy). The occupied dz2 orbital (perpendicular to the plane) is no longer involved in ligand bonding. </a:t>
            </a:r>
          </a:p>
          <a:p>
            <a:endParaRPr lang="en-US" sz="800" dirty="0"/>
          </a:p>
          <a:p>
            <a:r>
              <a:rPr lang="en-US" sz="2400" b="1" dirty="0"/>
              <a:t>5. Steric Effects </a:t>
            </a:r>
            <a:endParaRPr lang="en-US" sz="2400" dirty="0"/>
          </a:p>
          <a:p>
            <a:r>
              <a:rPr lang="en-US" sz="2400" b="1" dirty="0"/>
              <a:t>Early TM have fewer d-electrons to start with than the middle and late TM, so they must achieve their 18e count by coordination of a larger number of ligands. If the ligands involved are too bulky, then low-electron count complexes are formed. 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4194048" y="174552"/>
            <a:ext cx="474878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Exceptions to the 18 electron rule</a:t>
            </a:r>
          </a:p>
        </p:txBody>
      </p:sp>
    </p:spTree>
    <p:extLst>
      <p:ext uri="{BB962C8B-B14F-4D97-AF65-F5344CB8AC3E}">
        <p14:creationId xmlns:p14="http://schemas.microsoft.com/office/powerpoint/2010/main" val="155745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01" y="1060069"/>
            <a:ext cx="11459497" cy="132556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C00000"/>
                </a:solidFill>
              </a:rPr>
            </a:br>
            <a:br>
              <a:rPr lang="en-GB" b="1" dirty="0">
                <a:solidFill>
                  <a:srgbClr val="C00000"/>
                </a:solidFill>
              </a:rPr>
            </a:br>
            <a:br>
              <a:rPr lang="en-GB" b="1" dirty="0">
                <a:solidFill>
                  <a:srgbClr val="C00000"/>
                </a:solidFill>
              </a:rPr>
            </a:br>
            <a:br>
              <a:rPr lang="en-GB" b="1" dirty="0">
                <a:solidFill>
                  <a:srgbClr val="C00000"/>
                </a:solidFill>
              </a:rPr>
            </a:br>
            <a:br>
              <a:rPr lang="en-GB" b="1" dirty="0">
                <a:solidFill>
                  <a:srgbClr val="C00000"/>
                </a:solidFill>
              </a:rPr>
            </a:br>
            <a:br>
              <a:rPr lang="en-GB" b="1" dirty="0">
                <a:solidFill>
                  <a:srgbClr val="C00000"/>
                </a:solidFill>
              </a:rPr>
            </a:br>
            <a:br>
              <a:rPr lang="en-GB" sz="3100" b="1" dirty="0">
                <a:solidFill>
                  <a:srgbClr val="C00000"/>
                </a:solidFill>
                <a:latin typeface="+mn-lt"/>
              </a:rPr>
            </a:br>
            <a:br>
              <a:rPr lang="en-GB" sz="3100" b="1" dirty="0">
                <a:solidFill>
                  <a:srgbClr val="C00000"/>
                </a:solidFill>
                <a:latin typeface="+mn-lt"/>
              </a:rPr>
            </a:b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>
                <a:solidFill>
                  <a:srgbClr val="C00000"/>
                </a:solidFill>
                <a:latin typeface="+mn-lt"/>
              </a:rPr>
              <a:t>Square planner d</a:t>
            </a:r>
            <a:r>
              <a:rPr lang="en-US" sz="3100" b="1" baseline="30000" dirty="0">
                <a:solidFill>
                  <a:srgbClr val="C00000"/>
                </a:solidFill>
                <a:latin typeface="+mn-lt"/>
              </a:rPr>
              <a:t>8</a:t>
            </a:r>
            <a:r>
              <a:rPr lang="en-US" sz="3100" b="1" dirty="0">
                <a:solidFill>
                  <a:srgbClr val="C00000"/>
                </a:solidFill>
                <a:latin typeface="+mn-lt"/>
              </a:rPr>
              <a:t> complexes of 4d &amp; 5d transition series of group 9, i.e. Rh(I), </a:t>
            </a:r>
            <a:r>
              <a:rPr lang="en-US" sz="3100" b="1" dirty="0" err="1">
                <a:solidFill>
                  <a:srgbClr val="C00000"/>
                </a:solidFill>
                <a:latin typeface="+mn-lt"/>
              </a:rPr>
              <a:t>Ir</a:t>
            </a:r>
            <a:r>
              <a:rPr lang="en-US" sz="3100" b="1" dirty="0">
                <a:solidFill>
                  <a:srgbClr val="C00000"/>
                </a:solidFill>
                <a:latin typeface="+mn-lt"/>
              </a:rPr>
              <a:t> (I),  and group 10 , i.e. </a:t>
            </a:r>
            <a:r>
              <a:rPr lang="en-US" sz="3100" b="1" dirty="0" err="1">
                <a:solidFill>
                  <a:srgbClr val="C00000"/>
                </a:solidFill>
                <a:latin typeface="+mn-lt"/>
              </a:rPr>
              <a:t>Pd</a:t>
            </a:r>
            <a:r>
              <a:rPr lang="en-US" sz="3100" b="1" dirty="0">
                <a:solidFill>
                  <a:srgbClr val="C00000"/>
                </a:solidFill>
                <a:latin typeface="+mn-lt"/>
              </a:rPr>
              <a:t>(II), Pt (II), &amp; Cu(III)  are 16 e compounds </a:t>
            </a:r>
            <a:br>
              <a:rPr lang="en-GB" sz="3100" b="1" dirty="0">
                <a:solidFill>
                  <a:srgbClr val="C00000"/>
                </a:solidFill>
                <a:latin typeface="+mn-lt"/>
              </a:rPr>
            </a:br>
            <a:br>
              <a:rPr lang="en-GB" sz="3100" b="1" dirty="0">
                <a:solidFill>
                  <a:srgbClr val="C00000"/>
                </a:solidFill>
                <a:latin typeface="+mn-lt"/>
              </a:rPr>
            </a:br>
            <a:r>
              <a:rPr lang="en-GB" sz="3100" b="1" dirty="0">
                <a:solidFill>
                  <a:srgbClr val="C00000"/>
                </a:solidFill>
                <a:latin typeface="+mn-lt"/>
              </a:rPr>
              <a:t>Neutral atom method			Oxidation state method</a:t>
            </a:r>
            <a:br>
              <a:rPr lang="en-GB" sz="3100" b="1" dirty="0">
                <a:solidFill>
                  <a:srgbClr val="C00000"/>
                </a:solidFill>
                <a:latin typeface="+mn-lt"/>
              </a:rPr>
            </a:br>
            <a:br>
              <a:rPr lang="en-GB" sz="3100" b="1" dirty="0">
                <a:solidFill>
                  <a:srgbClr val="C00000"/>
                </a:solidFill>
                <a:latin typeface="+mn-lt"/>
              </a:rPr>
            </a:br>
            <a:r>
              <a:rPr lang="en-US" sz="3100" b="1" dirty="0">
                <a:solidFill>
                  <a:srgbClr val="C00000"/>
                </a:solidFill>
                <a:latin typeface="+mn-lt"/>
                <a:sym typeface="Symbol" pitchFamily="18" charset="2"/>
              </a:rPr>
              <a:t>1.</a:t>
            </a:r>
            <a:r>
              <a:rPr lang="en-GB" sz="3100" b="1" dirty="0">
                <a:solidFill>
                  <a:srgbClr val="C00000"/>
                </a:solidFill>
                <a:latin typeface="+mn-lt"/>
              </a:rPr>
              <a:t> Wilkinson’s catalyst [Cl(PPh</a:t>
            </a:r>
            <a:r>
              <a:rPr lang="en-GB" sz="3100" b="1" baseline="-25000" dirty="0">
                <a:solidFill>
                  <a:srgbClr val="C00000"/>
                </a:solidFill>
                <a:latin typeface="+mn-lt"/>
              </a:rPr>
              <a:t>3</a:t>
            </a:r>
            <a:r>
              <a:rPr lang="en-GB" sz="3100" b="1" dirty="0">
                <a:solidFill>
                  <a:srgbClr val="C00000"/>
                </a:solidFill>
                <a:latin typeface="+mn-lt"/>
              </a:rPr>
              <a:t>)</a:t>
            </a:r>
            <a:r>
              <a:rPr lang="en-GB" sz="3100" b="1" baseline="-25000" dirty="0">
                <a:solidFill>
                  <a:srgbClr val="C00000"/>
                </a:solidFill>
                <a:latin typeface="+mn-lt"/>
              </a:rPr>
              <a:t>3</a:t>
            </a:r>
            <a:r>
              <a:rPr lang="en-GB" sz="3100" b="1" dirty="0">
                <a:solidFill>
                  <a:srgbClr val="C00000"/>
                </a:solidFill>
                <a:latin typeface="+mn-lt"/>
              </a:rPr>
              <a:t>Rh(I)]:</a:t>
            </a:r>
            <a:br>
              <a:rPr lang="en-GB" sz="3100" b="1" dirty="0">
                <a:solidFill>
                  <a:srgbClr val="C00000"/>
                </a:solidFill>
                <a:latin typeface="+mn-lt"/>
              </a:rPr>
            </a:br>
            <a:r>
              <a:rPr lang="en-GB" sz="3100" b="1" dirty="0"/>
              <a:t> </a:t>
            </a:r>
            <a:r>
              <a:rPr lang="en-GB" sz="3100" b="1" dirty="0">
                <a:latin typeface="+mn-lt"/>
              </a:rPr>
              <a:t>9(Rh</a:t>
            </a:r>
            <a:r>
              <a:rPr lang="en-GB" sz="3100" b="1" baseline="30000" dirty="0">
                <a:latin typeface="+mn-lt"/>
              </a:rPr>
              <a:t>0</a:t>
            </a:r>
            <a:r>
              <a:rPr lang="en-GB" sz="3100" b="1" dirty="0">
                <a:latin typeface="+mn-lt"/>
              </a:rPr>
              <a:t>)+1 (for Cl</a:t>
            </a:r>
            <a:r>
              <a:rPr lang="en-GB" b="1" baseline="30000" dirty="0">
                <a:latin typeface="+mn-lt"/>
              </a:rPr>
              <a:t>.</a:t>
            </a:r>
            <a:r>
              <a:rPr lang="en-GB" sz="3100" b="1" dirty="0">
                <a:latin typeface="+mn-lt"/>
              </a:rPr>
              <a:t>)+ (3x2)for 2 PPh3 = 16e; 8(Rh</a:t>
            </a:r>
            <a:r>
              <a:rPr lang="en-GB" sz="3100" b="1" baseline="30000" dirty="0">
                <a:latin typeface="+mn-lt"/>
              </a:rPr>
              <a:t>+1</a:t>
            </a:r>
            <a:r>
              <a:rPr lang="en-GB" sz="3100" b="1" dirty="0">
                <a:latin typeface="+mn-lt"/>
              </a:rPr>
              <a:t>)+2 (for Cl-)+ (3x2)for 2 PPh3 = 16e		</a:t>
            </a:r>
            <a:br>
              <a:rPr lang="en-US" sz="3100" b="1" dirty="0">
                <a:latin typeface="+mn-lt"/>
              </a:rPr>
            </a:br>
            <a:r>
              <a:rPr lang="en-US" sz="3100" b="1" dirty="0">
                <a:solidFill>
                  <a:srgbClr val="C00000"/>
                </a:solidFill>
                <a:latin typeface="+mn-lt"/>
                <a:sym typeface="Symbol" pitchFamily="18" charset="2"/>
              </a:rPr>
              <a:t>2. </a:t>
            </a:r>
            <a:r>
              <a:rPr lang="en-US" sz="3100" b="1" dirty="0" err="1">
                <a:solidFill>
                  <a:srgbClr val="C00000"/>
                </a:solidFill>
                <a:latin typeface="+mn-lt"/>
                <a:sym typeface="Symbol" pitchFamily="18" charset="2"/>
              </a:rPr>
              <a:t>Vaska</a:t>
            </a:r>
            <a:r>
              <a:rPr lang="en-US" sz="3100" b="1" dirty="0">
                <a:solidFill>
                  <a:srgbClr val="C00000"/>
                </a:solidFill>
                <a:latin typeface="+mn-lt"/>
                <a:sym typeface="Symbol" pitchFamily="18" charset="2"/>
              </a:rPr>
              <a:t>’ complex [</a:t>
            </a:r>
            <a:r>
              <a:rPr lang="en-GB" sz="3100" b="1" dirty="0">
                <a:solidFill>
                  <a:srgbClr val="C00000"/>
                </a:solidFill>
                <a:latin typeface="+mn-lt"/>
              </a:rPr>
              <a:t>Cl(PPh</a:t>
            </a:r>
            <a:r>
              <a:rPr lang="en-GB" sz="3100" b="1" baseline="-25000" dirty="0">
                <a:solidFill>
                  <a:srgbClr val="C00000"/>
                </a:solidFill>
                <a:latin typeface="+mn-lt"/>
              </a:rPr>
              <a:t>3</a:t>
            </a:r>
            <a:r>
              <a:rPr lang="en-GB" sz="3100" b="1" dirty="0">
                <a:solidFill>
                  <a:srgbClr val="C00000"/>
                </a:solidFill>
                <a:latin typeface="+mn-lt"/>
              </a:rPr>
              <a:t>)</a:t>
            </a:r>
            <a:r>
              <a:rPr lang="en-GB" sz="3100" b="1" baseline="-25000" dirty="0">
                <a:solidFill>
                  <a:srgbClr val="C00000"/>
                </a:solidFill>
                <a:latin typeface="+mn-lt"/>
              </a:rPr>
              <a:t>2</a:t>
            </a:r>
            <a:r>
              <a:rPr lang="en-GB" sz="3100" b="1" dirty="0">
                <a:solidFill>
                  <a:srgbClr val="C00000"/>
                </a:solidFill>
                <a:latin typeface="+mn-lt"/>
              </a:rPr>
              <a:t>(CO)</a:t>
            </a:r>
            <a:r>
              <a:rPr lang="en-GB" sz="3100" b="1" dirty="0" err="1">
                <a:solidFill>
                  <a:srgbClr val="C00000"/>
                </a:solidFill>
                <a:latin typeface="+mn-lt"/>
              </a:rPr>
              <a:t>Ir</a:t>
            </a:r>
            <a:r>
              <a:rPr lang="en-GB" sz="3100" b="1" dirty="0">
                <a:solidFill>
                  <a:srgbClr val="C00000"/>
                </a:solidFill>
                <a:latin typeface="+mn-lt"/>
              </a:rPr>
              <a:t>(I)]: </a:t>
            </a:r>
            <a:br>
              <a:rPr lang="en-GB" sz="3100" b="1" baseline="30000" dirty="0">
                <a:solidFill>
                  <a:srgbClr val="C00000"/>
                </a:solidFill>
                <a:latin typeface="+mn-lt"/>
              </a:rPr>
            </a:br>
            <a:r>
              <a:rPr lang="en-GB" sz="3100" b="1" dirty="0">
                <a:latin typeface="+mn-lt"/>
              </a:rPr>
              <a:t> 9(Ir</a:t>
            </a:r>
            <a:r>
              <a:rPr lang="en-GB" sz="3100" b="1" baseline="30000" dirty="0">
                <a:latin typeface="+mn-lt"/>
              </a:rPr>
              <a:t>0</a:t>
            </a:r>
            <a:r>
              <a:rPr lang="en-GB" sz="3100" b="1" dirty="0">
                <a:latin typeface="+mn-lt"/>
              </a:rPr>
              <a:t>) +1(for Cl</a:t>
            </a:r>
            <a:r>
              <a:rPr lang="en-GB" b="1" baseline="30000" dirty="0">
                <a:latin typeface="+mn-lt"/>
              </a:rPr>
              <a:t>.</a:t>
            </a:r>
            <a:r>
              <a:rPr lang="en-GB" sz="3100" b="1" dirty="0">
                <a:latin typeface="+mn-lt"/>
              </a:rPr>
              <a:t>) + (2x2)for 2 PPh3 +2 (for CO)= 16e; 8(Ir</a:t>
            </a:r>
            <a:r>
              <a:rPr lang="en-GB" sz="3100" b="1" baseline="30000" dirty="0">
                <a:latin typeface="+mn-lt"/>
              </a:rPr>
              <a:t>+1</a:t>
            </a:r>
            <a:r>
              <a:rPr lang="en-GB" sz="3100" b="1" dirty="0">
                <a:latin typeface="+mn-lt"/>
              </a:rPr>
              <a:t>) +2(for Cl-) +(2x2)for 2 PPh3 +2 (for CO)= 16e		</a:t>
            </a:r>
            <a:br>
              <a:rPr lang="en-GB" sz="3100" b="1" dirty="0">
                <a:latin typeface="+mn-lt"/>
              </a:rPr>
            </a:br>
            <a:br>
              <a:rPr lang="en-GB" sz="3100" b="1" dirty="0">
                <a:latin typeface="+mn-lt"/>
              </a:rPr>
            </a:br>
            <a:r>
              <a:rPr lang="en-GB" sz="3100" b="1" dirty="0">
                <a:solidFill>
                  <a:srgbClr val="C00000"/>
                </a:solidFill>
                <a:latin typeface="+mn-lt"/>
              </a:rPr>
              <a:t>3. </a:t>
            </a:r>
            <a:r>
              <a:rPr lang="en-GB" sz="3100" b="1" dirty="0" err="1">
                <a:solidFill>
                  <a:srgbClr val="C00000"/>
                </a:solidFill>
                <a:latin typeface="+mn-lt"/>
              </a:rPr>
              <a:t>Zeise’s</a:t>
            </a:r>
            <a:r>
              <a:rPr lang="en-GB" sz="3100" b="1" dirty="0">
                <a:solidFill>
                  <a:srgbClr val="C00000"/>
                </a:solidFill>
                <a:latin typeface="+mn-lt"/>
              </a:rPr>
              <a:t> salt K[Pt(C</a:t>
            </a:r>
            <a:r>
              <a:rPr lang="en-GB" sz="3100" b="1" baseline="-25000" dirty="0">
                <a:solidFill>
                  <a:srgbClr val="C00000"/>
                </a:solidFill>
                <a:latin typeface="+mn-lt"/>
              </a:rPr>
              <a:t>2</a:t>
            </a:r>
            <a:r>
              <a:rPr lang="en-GB" sz="3100" b="1" dirty="0">
                <a:solidFill>
                  <a:srgbClr val="C00000"/>
                </a:solidFill>
                <a:latin typeface="+mn-lt"/>
              </a:rPr>
              <a:t>H</a:t>
            </a:r>
            <a:r>
              <a:rPr lang="en-GB" sz="3100" b="1" baseline="-25000" dirty="0">
                <a:solidFill>
                  <a:srgbClr val="C00000"/>
                </a:solidFill>
                <a:latin typeface="+mn-lt"/>
              </a:rPr>
              <a:t>4</a:t>
            </a:r>
            <a:r>
              <a:rPr lang="en-GB" sz="3100" b="1" dirty="0">
                <a:solidFill>
                  <a:srgbClr val="C00000"/>
                </a:solidFill>
                <a:latin typeface="+mn-lt"/>
              </a:rPr>
              <a:t>)Cl</a:t>
            </a:r>
            <a:r>
              <a:rPr lang="en-GB" sz="3100" b="1" baseline="-25000" dirty="0">
                <a:solidFill>
                  <a:srgbClr val="C00000"/>
                </a:solidFill>
                <a:latin typeface="+mn-lt"/>
              </a:rPr>
              <a:t>3</a:t>
            </a:r>
            <a:r>
              <a:rPr lang="en-GB" sz="3100" b="1" dirty="0">
                <a:solidFill>
                  <a:srgbClr val="C00000"/>
                </a:solidFill>
                <a:latin typeface="+mn-lt"/>
              </a:rPr>
              <a:t>]H</a:t>
            </a:r>
            <a:r>
              <a:rPr lang="en-GB" sz="3100" b="1" baseline="-25000" dirty="0">
                <a:solidFill>
                  <a:srgbClr val="C00000"/>
                </a:solidFill>
                <a:latin typeface="+mn-lt"/>
              </a:rPr>
              <a:t>2</a:t>
            </a:r>
            <a:r>
              <a:rPr lang="en-GB" sz="3100" b="1" dirty="0">
                <a:solidFill>
                  <a:srgbClr val="C00000"/>
                </a:solidFill>
                <a:latin typeface="+mn-lt"/>
              </a:rPr>
              <a:t>O: K</a:t>
            </a:r>
            <a:r>
              <a:rPr lang="en-GB" sz="3100" b="1" baseline="30000" dirty="0">
                <a:solidFill>
                  <a:srgbClr val="C00000"/>
                </a:solidFill>
                <a:latin typeface="+mn-lt"/>
              </a:rPr>
              <a:t>+</a:t>
            </a:r>
            <a:r>
              <a:rPr lang="en-GB" sz="3100" b="1" dirty="0">
                <a:solidFill>
                  <a:srgbClr val="C00000"/>
                </a:solidFill>
                <a:latin typeface="+mn-lt"/>
              </a:rPr>
              <a:t> + [Pt(C</a:t>
            </a:r>
            <a:r>
              <a:rPr lang="en-GB" sz="3100" b="1" baseline="-25000" dirty="0">
                <a:solidFill>
                  <a:srgbClr val="C00000"/>
                </a:solidFill>
                <a:latin typeface="+mn-lt"/>
              </a:rPr>
              <a:t>2</a:t>
            </a:r>
            <a:r>
              <a:rPr lang="en-GB" sz="3100" b="1" dirty="0">
                <a:solidFill>
                  <a:srgbClr val="C00000"/>
                </a:solidFill>
                <a:latin typeface="+mn-lt"/>
              </a:rPr>
              <a:t>H</a:t>
            </a:r>
            <a:r>
              <a:rPr lang="en-GB" sz="3100" b="1" baseline="-25000" dirty="0">
                <a:solidFill>
                  <a:srgbClr val="C00000"/>
                </a:solidFill>
                <a:latin typeface="+mn-lt"/>
              </a:rPr>
              <a:t>4</a:t>
            </a:r>
            <a:r>
              <a:rPr lang="en-GB" sz="3100" b="1" dirty="0">
                <a:solidFill>
                  <a:srgbClr val="C00000"/>
                </a:solidFill>
                <a:latin typeface="+mn-lt"/>
              </a:rPr>
              <a:t>)Cl</a:t>
            </a:r>
            <a:r>
              <a:rPr lang="en-GB" sz="3100" b="1" baseline="-25000" dirty="0">
                <a:solidFill>
                  <a:srgbClr val="C00000"/>
                </a:solidFill>
                <a:latin typeface="+mn-lt"/>
              </a:rPr>
              <a:t>3</a:t>
            </a:r>
            <a:r>
              <a:rPr lang="en-GB" sz="3100" b="1" dirty="0">
                <a:solidFill>
                  <a:srgbClr val="C00000"/>
                </a:solidFill>
                <a:latin typeface="+mn-lt"/>
              </a:rPr>
              <a:t>]</a:t>
            </a:r>
            <a:r>
              <a:rPr lang="en-GB" b="1" baseline="30000" dirty="0">
                <a:solidFill>
                  <a:srgbClr val="C00000"/>
                </a:solidFill>
                <a:latin typeface="+mn-lt"/>
              </a:rPr>
              <a:t>-</a:t>
            </a:r>
            <a:br>
              <a:rPr lang="en-GB" b="1" baseline="30000" dirty="0">
                <a:solidFill>
                  <a:srgbClr val="C00000"/>
                </a:solidFill>
                <a:latin typeface="+mn-lt"/>
              </a:rPr>
            </a:br>
            <a:r>
              <a:rPr lang="en-GB" sz="3100" b="1" dirty="0"/>
              <a:t> </a:t>
            </a:r>
            <a:r>
              <a:rPr lang="en-GB" sz="3100" b="1" dirty="0">
                <a:latin typeface="+mn-lt"/>
              </a:rPr>
              <a:t>10(Pt</a:t>
            </a:r>
            <a:r>
              <a:rPr lang="en-GB" sz="3100" b="1" baseline="30000" dirty="0">
                <a:latin typeface="+mn-lt"/>
              </a:rPr>
              <a:t>0</a:t>
            </a:r>
            <a:r>
              <a:rPr lang="en-GB" sz="3100" b="1" dirty="0">
                <a:latin typeface="+mn-lt"/>
              </a:rPr>
              <a:t>) +3(for 3 Cl</a:t>
            </a:r>
            <a:r>
              <a:rPr lang="en-GB" b="1" baseline="30000" dirty="0">
                <a:latin typeface="+mn-lt"/>
              </a:rPr>
              <a:t>.</a:t>
            </a:r>
            <a:r>
              <a:rPr lang="en-GB" sz="3100" b="1" dirty="0">
                <a:latin typeface="+mn-lt"/>
              </a:rPr>
              <a:t>) + 2 for C</a:t>
            </a:r>
            <a:r>
              <a:rPr lang="en-GB" sz="3100" b="1" baseline="-25000" dirty="0">
                <a:latin typeface="+mn-lt"/>
              </a:rPr>
              <a:t>2</a:t>
            </a:r>
            <a:r>
              <a:rPr lang="en-GB" sz="3100" b="1" dirty="0">
                <a:latin typeface="+mn-lt"/>
              </a:rPr>
              <a:t>H</a:t>
            </a:r>
            <a:r>
              <a:rPr lang="en-GB" sz="3100" b="1" baseline="-25000" dirty="0">
                <a:latin typeface="+mn-lt"/>
              </a:rPr>
              <a:t>4</a:t>
            </a:r>
            <a:r>
              <a:rPr lang="en-GB" sz="3100" b="1" dirty="0">
                <a:latin typeface="+mn-lt"/>
              </a:rPr>
              <a:t> +1 (for -1)= 16e; </a:t>
            </a:r>
            <a:br>
              <a:rPr lang="en-GB" sz="3100" b="1" dirty="0">
                <a:latin typeface="+mn-lt"/>
              </a:rPr>
            </a:br>
            <a:r>
              <a:rPr lang="en-GB" sz="3100" b="1" dirty="0">
                <a:latin typeface="+mn-lt"/>
              </a:rPr>
              <a:t>8(Pt</a:t>
            </a:r>
            <a:r>
              <a:rPr lang="en-GB" sz="3100" b="1" baseline="30000" dirty="0">
                <a:latin typeface="+mn-lt"/>
              </a:rPr>
              <a:t>+2</a:t>
            </a:r>
            <a:r>
              <a:rPr lang="en-GB" sz="3100" b="1" dirty="0">
                <a:latin typeface="+mn-lt"/>
              </a:rPr>
              <a:t>) +6(for 3 Cl</a:t>
            </a:r>
            <a:r>
              <a:rPr lang="en-GB" b="1" baseline="30000" dirty="0">
                <a:latin typeface="+mn-lt"/>
              </a:rPr>
              <a:t>-</a:t>
            </a:r>
            <a:r>
              <a:rPr lang="en-GB" sz="3100" b="1" dirty="0">
                <a:latin typeface="+mn-lt"/>
              </a:rPr>
              <a:t>) + 2 for C</a:t>
            </a:r>
            <a:r>
              <a:rPr lang="en-GB" sz="3100" b="1" baseline="-25000" dirty="0">
                <a:latin typeface="+mn-lt"/>
              </a:rPr>
              <a:t>2</a:t>
            </a:r>
            <a:r>
              <a:rPr lang="en-GB" sz="3100" b="1" dirty="0">
                <a:latin typeface="+mn-lt"/>
              </a:rPr>
              <a:t>H</a:t>
            </a:r>
            <a:r>
              <a:rPr lang="en-GB" sz="3100" b="1" baseline="-25000" dirty="0">
                <a:latin typeface="+mn-lt"/>
              </a:rPr>
              <a:t>4</a:t>
            </a:r>
            <a:r>
              <a:rPr lang="en-GB" sz="3100" b="1" dirty="0">
                <a:latin typeface="+mn-lt"/>
              </a:rPr>
              <a:t> = 16e </a:t>
            </a:r>
            <a:br>
              <a:rPr lang="en-GB" sz="3100" b="1" dirty="0">
                <a:solidFill>
                  <a:srgbClr val="C00000"/>
                </a:solidFill>
                <a:latin typeface="+mn-lt"/>
              </a:rPr>
            </a:br>
            <a:endParaRPr lang="en-US" sz="31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738360" y="0"/>
            <a:ext cx="2874756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16-electron rules </a:t>
            </a:r>
            <a:endParaRPr lang="en-IN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1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7288" y="561032"/>
            <a:ext cx="6833103" cy="5098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7149" y="5727009"/>
                <a:ext cx="11926528" cy="1000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More back bonding = More increase of the M-C bond order = More lowering of the C=O bond order = More lower </a:t>
                </a:r>
                <a:r>
                  <a:rPr lang="en-US" sz="2400" b="1" dirty="0">
                    <a:sym typeface="Symbol"/>
                  </a:rPr>
                  <a:t> </a:t>
                </a:r>
                <a:r>
                  <a:rPr lang="en-US" sz="2400" b="1" baseline="-25000" dirty="0">
                    <a:sym typeface="Symbol"/>
                  </a:rPr>
                  <a:t>CO </a:t>
                </a:r>
                <a:r>
                  <a:rPr lang="en-US" sz="2400" b="1" dirty="0">
                    <a:sym typeface="Symbol"/>
                  </a:rPr>
                  <a:t>stretching frequency.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ΔE = E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– E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=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hΔν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𝒉𝒄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𝜟𝝀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=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hcΔ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, So E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(in cm</a:t>
                </a:r>
                <a:r>
                  <a:rPr lang="en-US" sz="2400" b="1" baseline="30000" dirty="0">
                    <a:solidFill>
                      <a:srgbClr val="C00000"/>
                    </a:solidFill>
                  </a:rPr>
                  <a:t>-1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49" y="5727009"/>
                <a:ext cx="11926528" cy="1000787"/>
              </a:xfrm>
              <a:prstGeom prst="rect">
                <a:avLst/>
              </a:prstGeom>
              <a:blipFill>
                <a:blip r:embed="rId5"/>
                <a:stretch>
                  <a:fillRect l="-766" t="-4848" r="-1226" b="-48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2493391" y="37812"/>
                <a:ext cx="7200899" cy="523220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-acceptor properties of CO, synergic effect</a:t>
                </a:r>
                <a:endParaRPr lang="en-IN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3391" y="37812"/>
                <a:ext cx="7200899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2791" b="-302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10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5864" y="647730"/>
                <a:ext cx="11353800" cy="606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C of CO is a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poor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donation </a:t>
                </a:r>
                <a:r>
                  <a:rPr lang="en-US" sz="2800" b="1" dirty="0"/>
                  <a:t>(i.e.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poor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𝐛𝐚𝐬𝐢𝐜𝐢𝐭𝐲</m:t>
                    </m:r>
                  </m:oMath>
                </a14:m>
                <a:r>
                  <a:rPr lang="en-US" sz="2800" b="1" dirty="0"/>
                  <a:t>) &amp;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good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-acceptor ligand </a:t>
                </a:r>
                <a:r>
                  <a:rPr lang="en-US" sz="2800" b="1" dirty="0"/>
                  <a:t>(i.e.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-acid ligand, </a:t>
                </a:r>
                <a:r>
                  <a:rPr lang="en-US" sz="2800" b="1" dirty="0"/>
                  <a:t>according to Lewis acid-base concept)</a:t>
                </a:r>
              </a:p>
              <a:p>
                <a:endParaRPr lang="en-US" sz="2800" b="1" dirty="0"/>
              </a:p>
              <a:p>
                <a:r>
                  <a:rPr lang="en-US" sz="2800" b="1" dirty="0"/>
                  <a:t>In fact, the O end is not only a poor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donation </a:t>
                </a:r>
                <a:r>
                  <a:rPr lang="en-US" sz="2800" b="1" dirty="0"/>
                  <a:t>but also a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poorer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-acceptor, because only the minor lobes of the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/>
                  <a:t>* -LUMO are concentrated on the O end</a:t>
                </a:r>
                <a:endParaRPr lang="en-US" sz="2800" b="1" dirty="0">
                  <a:solidFill>
                    <a:srgbClr val="C00000"/>
                  </a:solidFill>
                </a:endParaRPr>
              </a:p>
              <a:p>
                <a:endParaRPr lang="en-US" sz="2800" b="1" dirty="0"/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-back bonding is the key factor to stabilize the adduct.</a:t>
                </a:r>
                <a:endParaRPr lang="en-US" sz="2800" b="1" dirty="0"/>
              </a:p>
              <a:p>
                <a:endParaRPr lang="en-US" sz="2800" b="1" dirty="0"/>
              </a:p>
              <a:p>
                <a:r>
                  <a:rPr lang="en-US" sz="2800" b="1" dirty="0"/>
                  <a:t>The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800" b="1" dirty="0"/>
                  <a:t>donation from the C-end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/>
                  <a:t>-acceptance into the vacant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/>
                  <a:t>*- MO predominately residing on the C atom work in a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synergistic way</a:t>
                </a:r>
              </a:p>
              <a:p>
                <a:endParaRPr lang="en-US" sz="2800" b="1" dirty="0">
                  <a:solidFill>
                    <a:srgbClr val="C00000"/>
                  </a:solidFill>
                </a:endParaRPr>
              </a:p>
              <a:p>
                <a:r>
                  <a:rPr lang="en-US" sz="2800" b="1" dirty="0"/>
                  <a:t>EHMO (Extended </a:t>
                </a:r>
                <a:r>
                  <a:rPr lang="en-US" sz="2800" b="1" dirty="0" err="1"/>
                  <a:t>Huckel</a:t>
                </a:r>
                <a:r>
                  <a:rPr lang="en-US" sz="2800" b="1" dirty="0"/>
                  <a:t> MO calculation) </a:t>
                </a:r>
                <a:endParaRPr lang="en-US" sz="2800" dirty="0"/>
              </a:p>
              <a:p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4" y="647730"/>
                <a:ext cx="11353800" cy="6063198"/>
              </a:xfrm>
              <a:prstGeom prst="rect">
                <a:avLst/>
              </a:prstGeom>
              <a:blipFill rotWithShape="0">
                <a:blip r:embed="rId3"/>
                <a:stretch>
                  <a:fillRect l="-1128" t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2493391" y="37812"/>
                <a:ext cx="7200899" cy="523220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-acceptor properties of CO, synergic effect</a:t>
                </a:r>
                <a:endParaRPr lang="en-IN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3391" y="37812"/>
                <a:ext cx="7200899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2791" b="-302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94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394488" y="55342"/>
            <a:ext cx="5142467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MO </a:t>
            </a: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energy </a:t>
            </a:r>
            <a:r>
              <a:rPr lang="en-US" sz="2800" b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level diagram of CO</a:t>
            </a:r>
            <a:endParaRPr lang="en-IN" sz="28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211608" y="621792"/>
            <a:ext cx="6079053" cy="6171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86" y="365125"/>
            <a:ext cx="32081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EHMO (Extended </a:t>
            </a:r>
          </a:p>
          <a:p>
            <a:r>
              <a:rPr lang="en-US" sz="2400" b="1" dirty="0" err="1"/>
              <a:t>Huckel</a:t>
            </a:r>
            <a:r>
              <a:rPr lang="en-US" sz="2400" b="1" dirty="0"/>
              <a:t> MO calculation)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853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394488" y="55342"/>
            <a:ext cx="5142467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MO </a:t>
            </a: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energy </a:t>
            </a:r>
            <a:r>
              <a:rPr lang="en-US" sz="2800" b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level diagram of CO</a:t>
            </a:r>
            <a:endParaRPr lang="en-IN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2881829" y="755060"/>
            <a:ext cx="6664508" cy="61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39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</TotalTime>
  <Words>3565</Words>
  <Application>Microsoft Office PowerPoint</Application>
  <PresentationFormat>Widescreen</PresentationFormat>
  <Paragraphs>258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         Square planner d8 complexes of 4d &amp; 5d transition series of group 9, i.e. Rh(I), Ir (I),  and group 10 , i.e. Pd(II), Pt (II), &amp; Cu(III)  are 16 e compounds   Neutral atom method   Oxidation state method  1. Wilkinson’s catalyst [Cl(PPh3)3Rh(I)]:  9(Rh0)+1 (for Cl.)+ (3x2)for 2 PPh3 = 16e; 8(Rh+1)+2 (for Cl-)+ (3x2)for 2 PPh3 = 16e   2. Vaska’ complex [Cl(PPh3)2(CO)Ir(I)]:   9(Ir0) +1(for Cl.) + (2x2)for 2 PPh3 +2 (for CO)= 16e; 8(Ir+1) +2(for Cl-) +(2x2)for 2 PPh3 +2 (for CO)= 16e    3. Zeise’s salt K[Pt(C2H4)Cl3]H2O: K+ + [Pt(C2H4)Cl3]-  10(Pt0) +3(for 3 Cl.) + 2 for C2H4 +1 (for -1)= 16e;  8(Pt+2) +6(for 3 Cl-) + 2 for C2H4 = 16e  </vt:lpstr>
      <vt:lpstr> </vt:lpstr>
      <vt:lpstr> </vt:lpstr>
      <vt:lpstr> </vt:lpstr>
      <vt:lpstr> </vt:lpstr>
      <vt:lpstr> </vt:lpstr>
      <vt:lpstr> </vt:lpstr>
      <vt:lpstr>  σ bond: L(C lone pair)→M(vacant d2SP3 for Oh &amp; Sp3 for Td) since CO strong field ligand , so inner orbital complex π bond: M (t2g)→L (vacant π∗of CO (for Oh)) π bond: M (e)→L (vacant π∗of CO (for Td)) </vt:lpstr>
      <vt:lpstr>PowerPoint Presentation</vt:lpstr>
      <vt:lpstr>Use of IR data to explain extent of back bonding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Semanti Basu</cp:lastModifiedBy>
  <cp:revision>295</cp:revision>
  <dcterms:created xsi:type="dcterms:W3CDTF">2021-06-06T02:49:31Z</dcterms:created>
  <dcterms:modified xsi:type="dcterms:W3CDTF">2024-11-22T14:25:21Z</dcterms:modified>
</cp:coreProperties>
</file>